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532" r:id="rId3"/>
    <p:sldId id="533" r:id="rId4"/>
    <p:sldId id="263" r:id="rId5"/>
    <p:sldId id="257" r:id="rId6"/>
    <p:sldId id="258" r:id="rId7"/>
    <p:sldId id="259" r:id="rId8"/>
    <p:sldId id="260" r:id="rId9"/>
    <p:sldId id="261" r:id="rId10"/>
    <p:sldId id="262" r:id="rId11"/>
    <p:sldId id="535" r:id="rId12"/>
    <p:sldId id="534" r:id="rId1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A26DD-D0D9-4AC1-BAA8-1BE14AA7D1E3}" v="5" dt="2023-01-19T12:21:05.290"/>
    <p1510:client id="{3BC19140-82BE-4AC0-A4DC-938D9B06F7C7}" v="29" dt="2023-01-19T12:28:37.021"/>
    <p1510:client id="{9A61353A-36A3-4253-8E2C-2700BF62562E}" v="27" dt="2023-01-19T12:23:57.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2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23/01/2023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23/01/2023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23/01/2023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23/01/2023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23/01/2023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23/01/2023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1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wmf"/></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8B63ADD7-F484-E1D6-9AA7-E0E4DCA0CFF3}"/>
              </a:ext>
            </a:extLst>
          </p:cNvPr>
          <p:cNvPicPr>
            <a:picLocks noChangeAspect="1"/>
          </p:cNvPicPr>
          <p:nvPr/>
        </p:nvPicPr>
        <p:blipFill rotWithShape="1">
          <a:blip r:embed="rId2"/>
          <a:srcRect b="15746"/>
          <a:stretch/>
        </p:blipFill>
        <p:spPr>
          <a:xfrm>
            <a:off x="20" y="1282"/>
            <a:ext cx="12191980" cy="6856718"/>
          </a:xfrm>
          <a:prstGeom prst="rect">
            <a:avLst/>
          </a:prstGeom>
        </p:spPr>
      </p:pic>
      <p:sp>
        <p:nvSpPr>
          <p:cNvPr id="5" name="Title 6">
            <a:extLst>
              <a:ext uri="{FF2B5EF4-FFF2-40B4-BE49-F238E27FC236}">
                <a16:creationId xmlns:a16="http://schemas.microsoft.com/office/drawing/2014/main" id="{4C39AE41-750C-4923-855F-E8337FD62852}"/>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Prevention - Moving Upstream</a:t>
            </a:r>
          </a:p>
        </p:txBody>
      </p:sp>
      <p:sp>
        <p:nvSpPr>
          <p:cNvPr id="6" name="Title 6">
            <a:extLst>
              <a:ext uri="{FF2B5EF4-FFF2-40B4-BE49-F238E27FC236}">
                <a16:creationId xmlns:a16="http://schemas.microsoft.com/office/drawing/2014/main" id="{4E7CE7EB-3FE3-4A5C-92DD-5ACFD9ACBB1D}"/>
              </a:ext>
            </a:extLst>
          </p:cNvPr>
          <p:cNvSpPr txBox="1">
            <a:spLocks/>
          </p:cNvSpPr>
          <p:nvPr/>
        </p:nvSpPr>
        <p:spPr>
          <a:xfrm>
            <a:off x="-1524" y="5877101"/>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Annual Report of the Director of Public Health 2022</a:t>
            </a:r>
          </a:p>
        </p:txBody>
      </p:sp>
      <p:grpSp>
        <p:nvGrpSpPr>
          <p:cNvPr id="8" name="Group 7">
            <a:extLst>
              <a:ext uri="{FF2B5EF4-FFF2-40B4-BE49-F238E27FC236}">
                <a16:creationId xmlns:a16="http://schemas.microsoft.com/office/drawing/2014/main" id="{22A9F8D6-766C-4E52-9E63-9F2CA7E7FE20}"/>
              </a:ext>
            </a:extLst>
          </p:cNvPr>
          <p:cNvGrpSpPr/>
          <p:nvPr/>
        </p:nvGrpSpPr>
        <p:grpSpPr>
          <a:xfrm>
            <a:off x="10006180" y="49120"/>
            <a:ext cx="2072959" cy="792000"/>
            <a:chOff x="10006180" y="49120"/>
            <a:chExt cx="2072959" cy="792000"/>
          </a:xfrm>
        </p:grpSpPr>
        <p:pic>
          <p:nvPicPr>
            <p:cNvPr id="9" name="Picture 8">
              <a:extLst>
                <a:ext uri="{FF2B5EF4-FFF2-40B4-BE49-F238E27FC236}">
                  <a16:creationId xmlns:a16="http://schemas.microsoft.com/office/drawing/2014/main" id="{B2252C5E-945C-4A27-B338-02C0AABC6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10" name="Picture 9">
              <a:extLst>
                <a:ext uri="{FF2B5EF4-FFF2-40B4-BE49-F238E27FC236}">
                  <a16:creationId xmlns:a16="http://schemas.microsoft.com/office/drawing/2014/main" id="{97D370FF-B734-41D9-A87A-F23A554D87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4803CDA-D213-D3EA-43AE-A23F70D1FBBD}"/>
              </a:ext>
            </a:extLst>
          </p:cNvPr>
          <p:cNvPicPr>
            <a:picLocks noChangeAspect="1"/>
          </p:cNvPicPr>
          <p:nvPr/>
        </p:nvPicPr>
        <p:blipFill>
          <a:blip r:embed="rId2"/>
          <a:stretch>
            <a:fillRect/>
          </a:stretch>
        </p:blipFill>
        <p:spPr>
          <a:xfrm>
            <a:off x="2922997" y="857663"/>
            <a:ext cx="5796490" cy="6000337"/>
          </a:xfrm>
          <a:prstGeom prst="rect">
            <a:avLst/>
          </a:prstGeom>
        </p:spPr>
      </p:pic>
      <p:sp>
        <p:nvSpPr>
          <p:cNvPr id="3" name="Title 6">
            <a:extLst>
              <a:ext uri="{FF2B5EF4-FFF2-40B4-BE49-F238E27FC236}">
                <a16:creationId xmlns:a16="http://schemas.microsoft.com/office/drawing/2014/main" id="{AC87F061-1297-49E2-AD29-B7FD1457AB0A}"/>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Return on Investment</a:t>
            </a:r>
          </a:p>
        </p:txBody>
      </p:sp>
      <p:grpSp>
        <p:nvGrpSpPr>
          <p:cNvPr id="4" name="Group 3">
            <a:extLst>
              <a:ext uri="{FF2B5EF4-FFF2-40B4-BE49-F238E27FC236}">
                <a16:creationId xmlns:a16="http://schemas.microsoft.com/office/drawing/2014/main" id="{9A54EDEA-7385-402F-8E6C-25750FA043A7}"/>
              </a:ext>
            </a:extLst>
          </p:cNvPr>
          <p:cNvGrpSpPr/>
          <p:nvPr/>
        </p:nvGrpSpPr>
        <p:grpSpPr>
          <a:xfrm>
            <a:off x="10006180" y="49120"/>
            <a:ext cx="2072959" cy="792000"/>
            <a:chOff x="10006180" y="49120"/>
            <a:chExt cx="2072959" cy="792000"/>
          </a:xfrm>
        </p:grpSpPr>
        <p:pic>
          <p:nvPicPr>
            <p:cNvPr id="5" name="Picture 4">
              <a:extLst>
                <a:ext uri="{FF2B5EF4-FFF2-40B4-BE49-F238E27FC236}">
                  <a16:creationId xmlns:a16="http://schemas.microsoft.com/office/drawing/2014/main" id="{AB8E8BBF-69A4-41E3-88EA-96495C99A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6" name="Picture 5">
              <a:extLst>
                <a:ext uri="{FF2B5EF4-FFF2-40B4-BE49-F238E27FC236}">
                  <a16:creationId xmlns:a16="http://schemas.microsoft.com/office/drawing/2014/main" id="{FBF975F7-437A-4120-84B5-75E76E13CE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7" name="TextBox 6">
            <a:extLst>
              <a:ext uri="{FF2B5EF4-FFF2-40B4-BE49-F238E27FC236}">
                <a16:creationId xmlns:a16="http://schemas.microsoft.com/office/drawing/2014/main" id="{66C03ED9-E658-4284-8F1E-EAAC1B0DBCAC}"/>
              </a:ext>
            </a:extLst>
          </p:cNvPr>
          <p:cNvSpPr txBox="1"/>
          <p:nvPr/>
        </p:nvSpPr>
        <p:spPr>
          <a:xfrm>
            <a:off x="0" y="6581001"/>
            <a:ext cx="6096680"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Adapted from Public Health England</a:t>
            </a:r>
            <a:endParaRPr lang="en-GB" sz="1200" dirty="0"/>
          </a:p>
        </p:txBody>
      </p:sp>
    </p:spTree>
    <p:extLst>
      <p:ext uri="{BB962C8B-B14F-4D97-AF65-F5344CB8AC3E}">
        <p14:creationId xmlns:p14="http://schemas.microsoft.com/office/powerpoint/2010/main" val="6142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67451-A5B1-454C-9316-9DB7C43A6588}"/>
              </a:ext>
            </a:extLst>
          </p:cNvPr>
          <p:cNvSpPr>
            <a:spLocks noGrp="1"/>
          </p:cNvSpPr>
          <p:nvPr>
            <p:ph idx="1"/>
          </p:nvPr>
        </p:nvSpPr>
        <p:spPr>
          <a:xfrm>
            <a:off x="838200" y="1304818"/>
            <a:ext cx="10515600" cy="4872145"/>
          </a:xfrm>
        </p:spPr>
        <p:txBody>
          <a:bodyPr>
            <a:normAutofit/>
          </a:bodyPr>
          <a:lstStyle/>
          <a:p>
            <a:r>
              <a:rPr lang="en-GB" dirty="0"/>
              <a:t>Smokefree </a:t>
            </a:r>
          </a:p>
          <a:p>
            <a:r>
              <a:rPr lang="en-GB" dirty="0"/>
              <a:t>Community Link Workers </a:t>
            </a:r>
          </a:p>
          <a:p>
            <a:r>
              <a:rPr lang="en-GB" dirty="0"/>
              <a:t>Planet Youth </a:t>
            </a:r>
          </a:p>
          <a:p>
            <a:r>
              <a:rPr lang="en-GB" dirty="0"/>
              <a:t>Infant Feeding </a:t>
            </a:r>
          </a:p>
          <a:p>
            <a:r>
              <a:rPr lang="en-GB" dirty="0"/>
              <a:t>Money Counts </a:t>
            </a:r>
          </a:p>
          <a:p>
            <a:r>
              <a:rPr lang="en-GB" dirty="0"/>
              <a:t>Living Well </a:t>
            </a:r>
          </a:p>
          <a:p>
            <a:r>
              <a:rPr lang="en-GB" dirty="0"/>
              <a:t>Health Protection </a:t>
            </a:r>
          </a:p>
          <a:p>
            <a:r>
              <a:rPr lang="en-GB" dirty="0"/>
              <a:t>Vitamin D3 </a:t>
            </a:r>
          </a:p>
          <a:p>
            <a:r>
              <a:rPr lang="en-GB" dirty="0"/>
              <a:t>Co-production</a:t>
            </a:r>
          </a:p>
          <a:p>
            <a:endParaRPr lang="en-GB" dirty="0"/>
          </a:p>
        </p:txBody>
      </p:sp>
      <p:sp>
        <p:nvSpPr>
          <p:cNvPr id="4" name="Title 6">
            <a:extLst>
              <a:ext uri="{FF2B5EF4-FFF2-40B4-BE49-F238E27FC236}">
                <a16:creationId xmlns:a16="http://schemas.microsoft.com/office/drawing/2014/main" id="{A0E9D5ED-49BE-4BB5-94E2-DA254B3CE10F}"/>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Case Studies</a:t>
            </a:r>
          </a:p>
        </p:txBody>
      </p:sp>
      <p:grpSp>
        <p:nvGrpSpPr>
          <p:cNvPr id="5" name="Group 4">
            <a:extLst>
              <a:ext uri="{FF2B5EF4-FFF2-40B4-BE49-F238E27FC236}">
                <a16:creationId xmlns:a16="http://schemas.microsoft.com/office/drawing/2014/main" id="{80CE74AA-57AF-4A55-9751-B5D2199F3B7B}"/>
              </a:ext>
            </a:extLst>
          </p:cNvPr>
          <p:cNvGrpSpPr/>
          <p:nvPr/>
        </p:nvGrpSpPr>
        <p:grpSpPr>
          <a:xfrm>
            <a:off x="10006180" y="49120"/>
            <a:ext cx="2072959" cy="792000"/>
            <a:chOff x="10006180" y="49120"/>
            <a:chExt cx="2072959" cy="792000"/>
          </a:xfrm>
        </p:grpSpPr>
        <p:pic>
          <p:nvPicPr>
            <p:cNvPr id="6" name="Picture 5">
              <a:extLst>
                <a:ext uri="{FF2B5EF4-FFF2-40B4-BE49-F238E27FC236}">
                  <a16:creationId xmlns:a16="http://schemas.microsoft.com/office/drawing/2014/main" id="{230F422A-A565-4D17-A4A6-183395EE80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7" name="Picture 6">
              <a:extLst>
                <a:ext uri="{FF2B5EF4-FFF2-40B4-BE49-F238E27FC236}">
                  <a16:creationId xmlns:a16="http://schemas.microsoft.com/office/drawing/2014/main" id="{24E08582-BD1F-4A14-8858-968E9B32E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Tree>
    <p:extLst>
      <p:ext uri="{BB962C8B-B14F-4D97-AF65-F5344CB8AC3E}">
        <p14:creationId xmlns:p14="http://schemas.microsoft.com/office/powerpoint/2010/main" val="206148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65539-403D-42D5-ABA1-4A971A535D9B}"/>
              </a:ext>
            </a:extLst>
          </p:cNvPr>
          <p:cNvSpPr>
            <a:spLocks noGrp="1"/>
          </p:cNvSpPr>
          <p:nvPr>
            <p:ph idx="1"/>
          </p:nvPr>
        </p:nvSpPr>
        <p:spPr>
          <a:xfrm>
            <a:off x="838200" y="1428108"/>
            <a:ext cx="10515600" cy="4900773"/>
          </a:xfrm>
        </p:spPr>
        <p:txBody>
          <a:bodyPr>
            <a:normAutofit/>
          </a:bodyPr>
          <a:lstStyle/>
          <a:p>
            <a:r>
              <a:rPr lang="en-GB" dirty="0"/>
              <a:t>Prevention must be explicitly considered as a part of all service and pathway design or redesign in health and social care. </a:t>
            </a:r>
          </a:p>
          <a:p>
            <a:r>
              <a:rPr lang="en-GB" dirty="0"/>
              <a:t>Resources allocated to prevention should be identified within NHS Highland for comparison with treatment resources. </a:t>
            </a:r>
          </a:p>
          <a:p>
            <a:r>
              <a:rPr lang="en-GB" dirty="0"/>
              <a:t>Preventative activity in early years should be maintained and strengthened including infant feeding and supporting parents.</a:t>
            </a:r>
          </a:p>
          <a:p>
            <a:r>
              <a:rPr lang="en-GB" dirty="0"/>
              <a:t>Prevention programmes known to be effective must be implemented and managed to give optimum results. These include tobacco control and alcohol programmes and include specific work to reduce the burden of smoking and alcohol related disease in hospitals. </a:t>
            </a:r>
          </a:p>
        </p:txBody>
      </p:sp>
      <p:sp>
        <p:nvSpPr>
          <p:cNvPr id="4" name="Title 6">
            <a:extLst>
              <a:ext uri="{FF2B5EF4-FFF2-40B4-BE49-F238E27FC236}">
                <a16:creationId xmlns:a16="http://schemas.microsoft.com/office/drawing/2014/main" id="{2A0BAF77-6EF3-4EFD-949E-D64C333AF576}"/>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Selected Recommendations</a:t>
            </a:r>
          </a:p>
        </p:txBody>
      </p:sp>
      <p:grpSp>
        <p:nvGrpSpPr>
          <p:cNvPr id="5" name="Group 4">
            <a:extLst>
              <a:ext uri="{FF2B5EF4-FFF2-40B4-BE49-F238E27FC236}">
                <a16:creationId xmlns:a16="http://schemas.microsoft.com/office/drawing/2014/main" id="{2441FCCC-AD8A-4AD9-8E3A-57EAFF3E60FE}"/>
              </a:ext>
            </a:extLst>
          </p:cNvPr>
          <p:cNvGrpSpPr/>
          <p:nvPr/>
        </p:nvGrpSpPr>
        <p:grpSpPr>
          <a:xfrm>
            <a:off x="10006180" y="49120"/>
            <a:ext cx="2072959" cy="792000"/>
            <a:chOff x="10006180" y="49120"/>
            <a:chExt cx="2072959" cy="792000"/>
          </a:xfrm>
        </p:grpSpPr>
        <p:pic>
          <p:nvPicPr>
            <p:cNvPr id="6" name="Picture 5">
              <a:extLst>
                <a:ext uri="{FF2B5EF4-FFF2-40B4-BE49-F238E27FC236}">
                  <a16:creationId xmlns:a16="http://schemas.microsoft.com/office/drawing/2014/main" id="{C57A59B9-EFB2-4B32-9D1D-FA03982B42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7" name="Picture 6">
              <a:extLst>
                <a:ext uri="{FF2B5EF4-FFF2-40B4-BE49-F238E27FC236}">
                  <a16:creationId xmlns:a16="http://schemas.microsoft.com/office/drawing/2014/main" id="{C31AB3A5-DDE7-4AB5-8F8C-59980790B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Tree>
    <p:extLst>
      <p:ext uri="{BB962C8B-B14F-4D97-AF65-F5344CB8AC3E}">
        <p14:creationId xmlns:p14="http://schemas.microsoft.com/office/powerpoint/2010/main" val="10672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8" name="Rectangle 51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3" name="Picture 8">
            <a:extLst>
              <a:ext uri="{FF2B5EF4-FFF2-40B4-BE49-F238E27FC236}">
                <a16:creationId xmlns:a16="http://schemas.microsoft.com/office/drawing/2014/main" id="{6CD39196-AE5C-4D92-81FB-845CF35BA4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13" b="1090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2" name="Rectangle 6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7" name="Picture 4" descr="A group of people jumping off a building&#10;&#10;Description automatically generated with medium confidence">
            <a:extLst>
              <a:ext uri="{FF2B5EF4-FFF2-40B4-BE49-F238E27FC236}">
                <a16:creationId xmlns:a16="http://schemas.microsoft.com/office/drawing/2014/main" id="{72F1B495-E8B0-4E50-AF58-E7E12501DF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72" b="1998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l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
            <a:extLst>
              <a:ext uri="{FF2B5EF4-FFF2-40B4-BE49-F238E27FC236}">
                <a16:creationId xmlns:a16="http://schemas.microsoft.com/office/drawing/2014/main" id="{F2307D50-7C25-F15C-0E70-6006304697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4880" y="1419834"/>
            <a:ext cx="8622240" cy="4927750"/>
          </a:xfrm>
          <a:prstGeom prst="rect">
            <a:avLst/>
          </a:prstGeom>
        </p:spPr>
      </p:pic>
      <p:sp>
        <p:nvSpPr>
          <p:cNvPr id="3" name="Title 6">
            <a:extLst>
              <a:ext uri="{FF2B5EF4-FFF2-40B4-BE49-F238E27FC236}">
                <a16:creationId xmlns:a16="http://schemas.microsoft.com/office/drawing/2014/main" id="{AB2C2A16-F009-48FF-A5A6-8210921A8C7F}"/>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Life Expectancy Trends</a:t>
            </a:r>
          </a:p>
        </p:txBody>
      </p:sp>
      <p:grpSp>
        <p:nvGrpSpPr>
          <p:cNvPr id="5" name="Group 4">
            <a:extLst>
              <a:ext uri="{FF2B5EF4-FFF2-40B4-BE49-F238E27FC236}">
                <a16:creationId xmlns:a16="http://schemas.microsoft.com/office/drawing/2014/main" id="{B983E186-982D-46A0-AF04-2BC48043EFE8}"/>
              </a:ext>
            </a:extLst>
          </p:cNvPr>
          <p:cNvGrpSpPr/>
          <p:nvPr/>
        </p:nvGrpSpPr>
        <p:grpSpPr>
          <a:xfrm>
            <a:off x="10006180" y="49120"/>
            <a:ext cx="2072959" cy="792000"/>
            <a:chOff x="10006180" y="49120"/>
            <a:chExt cx="2072959" cy="792000"/>
          </a:xfrm>
        </p:grpSpPr>
        <p:pic>
          <p:nvPicPr>
            <p:cNvPr id="6" name="Picture 5">
              <a:extLst>
                <a:ext uri="{FF2B5EF4-FFF2-40B4-BE49-F238E27FC236}">
                  <a16:creationId xmlns:a16="http://schemas.microsoft.com/office/drawing/2014/main" id="{8DAB2901-8772-4CED-8022-F05BB32F3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7" name="Picture 6">
              <a:extLst>
                <a:ext uri="{FF2B5EF4-FFF2-40B4-BE49-F238E27FC236}">
                  <a16:creationId xmlns:a16="http://schemas.microsoft.com/office/drawing/2014/main" id="{7E019A21-9BF8-47E7-9989-AD4D74082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8" name="TextBox 7">
            <a:extLst>
              <a:ext uri="{FF2B5EF4-FFF2-40B4-BE49-F238E27FC236}">
                <a16:creationId xmlns:a16="http://schemas.microsoft.com/office/drawing/2014/main" id="{2BE9299C-8AE6-47B8-8A32-066DD8620AD9}"/>
              </a:ext>
            </a:extLst>
          </p:cNvPr>
          <p:cNvSpPr txBox="1"/>
          <p:nvPr/>
        </p:nvSpPr>
        <p:spPr>
          <a:xfrm>
            <a:off x="212271" y="6613071"/>
            <a:ext cx="7564211" cy="276999"/>
          </a:xfrm>
          <a:prstGeom prst="rect">
            <a:avLst/>
          </a:prstGeom>
          <a:noFill/>
        </p:spPr>
        <p:txBody>
          <a:bodyPr wrap="square" rtlCol="0">
            <a:spAutoFit/>
          </a:bodyPr>
          <a:lstStyle/>
          <a:p>
            <a:r>
              <a:rPr lang="en-GB" sz="1200" dirty="0">
                <a:effectLst/>
                <a:latin typeface="Arial" panose="020B0604020202020204" pitchFamily="34" charset="0"/>
                <a:ea typeface="Calibri" panose="020F0502020204030204" pitchFamily="34" charset="0"/>
              </a:rPr>
              <a:t>Source: National Records of Scotland</a:t>
            </a:r>
          </a:p>
        </p:txBody>
      </p:sp>
    </p:spTree>
    <p:extLst>
      <p:ext uri="{BB962C8B-B14F-4D97-AF65-F5344CB8AC3E}">
        <p14:creationId xmlns:p14="http://schemas.microsoft.com/office/powerpoint/2010/main" val="3448279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458ABA6D-19B7-DB86-5A6B-474C49C43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3442" y="1234319"/>
            <a:ext cx="8765116" cy="5473132"/>
          </a:xfrm>
          <a:prstGeom prst="rect">
            <a:avLst/>
          </a:prstGeom>
        </p:spPr>
      </p:pic>
      <p:sp>
        <p:nvSpPr>
          <p:cNvPr id="3" name="Title 6">
            <a:extLst>
              <a:ext uri="{FF2B5EF4-FFF2-40B4-BE49-F238E27FC236}">
                <a16:creationId xmlns:a16="http://schemas.microsoft.com/office/drawing/2014/main" id="{3535E465-6CF5-432C-99E0-BD17AF9D1E84}"/>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Leading Causes of Health Loss</a:t>
            </a:r>
          </a:p>
        </p:txBody>
      </p:sp>
      <p:grpSp>
        <p:nvGrpSpPr>
          <p:cNvPr id="4" name="Group 3">
            <a:extLst>
              <a:ext uri="{FF2B5EF4-FFF2-40B4-BE49-F238E27FC236}">
                <a16:creationId xmlns:a16="http://schemas.microsoft.com/office/drawing/2014/main" id="{EE9817AC-0412-41D7-8331-64A3A5882758}"/>
              </a:ext>
            </a:extLst>
          </p:cNvPr>
          <p:cNvGrpSpPr/>
          <p:nvPr/>
        </p:nvGrpSpPr>
        <p:grpSpPr>
          <a:xfrm>
            <a:off x="10006180" y="49120"/>
            <a:ext cx="2072959" cy="792000"/>
            <a:chOff x="10006180" y="49120"/>
            <a:chExt cx="2072959" cy="792000"/>
          </a:xfrm>
        </p:grpSpPr>
        <p:pic>
          <p:nvPicPr>
            <p:cNvPr id="5" name="Picture 4">
              <a:extLst>
                <a:ext uri="{FF2B5EF4-FFF2-40B4-BE49-F238E27FC236}">
                  <a16:creationId xmlns:a16="http://schemas.microsoft.com/office/drawing/2014/main" id="{1B51500B-B0B5-4C36-897B-C575E7836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6" name="Picture 5">
              <a:extLst>
                <a:ext uri="{FF2B5EF4-FFF2-40B4-BE49-F238E27FC236}">
                  <a16:creationId xmlns:a16="http://schemas.microsoft.com/office/drawing/2014/main" id="{E695D741-073D-4B1E-9D02-E84AE6C5F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7" name="TextBox 6">
            <a:extLst>
              <a:ext uri="{FF2B5EF4-FFF2-40B4-BE49-F238E27FC236}">
                <a16:creationId xmlns:a16="http://schemas.microsoft.com/office/drawing/2014/main" id="{7408F10D-72BC-430B-859F-EB60F724B9F4}"/>
              </a:ext>
            </a:extLst>
          </p:cNvPr>
          <p:cNvSpPr txBox="1"/>
          <p:nvPr/>
        </p:nvSpPr>
        <p:spPr>
          <a:xfrm>
            <a:off x="92869" y="6542858"/>
            <a:ext cx="6569188"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Scottish Burden of Disease Study</a:t>
            </a:r>
            <a:endParaRPr lang="en-GB" sz="1200" dirty="0"/>
          </a:p>
        </p:txBody>
      </p:sp>
    </p:spTree>
    <p:extLst>
      <p:ext uri="{BB962C8B-B14F-4D97-AF65-F5344CB8AC3E}">
        <p14:creationId xmlns:p14="http://schemas.microsoft.com/office/powerpoint/2010/main" val="1290505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0A474BCA-1FF8-2796-399D-C5B68D5C6F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48922" y="1210456"/>
            <a:ext cx="8294156" cy="5279569"/>
          </a:xfrm>
          <a:prstGeom prst="rect">
            <a:avLst/>
          </a:prstGeom>
        </p:spPr>
      </p:pic>
      <p:sp>
        <p:nvSpPr>
          <p:cNvPr id="4" name="Title 6">
            <a:extLst>
              <a:ext uri="{FF2B5EF4-FFF2-40B4-BE49-F238E27FC236}">
                <a16:creationId xmlns:a16="http://schemas.microsoft.com/office/drawing/2014/main" id="{5EB438B3-3B1F-458B-A02B-5162E729BBE1}"/>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Lung Cancer Death Rates</a:t>
            </a:r>
          </a:p>
        </p:txBody>
      </p:sp>
      <p:grpSp>
        <p:nvGrpSpPr>
          <p:cNvPr id="5" name="Group 4">
            <a:extLst>
              <a:ext uri="{FF2B5EF4-FFF2-40B4-BE49-F238E27FC236}">
                <a16:creationId xmlns:a16="http://schemas.microsoft.com/office/drawing/2014/main" id="{0A574337-5706-4126-9EB7-9185DCBB7CAE}"/>
              </a:ext>
            </a:extLst>
          </p:cNvPr>
          <p:cNvGrpSpPr/>
          <p:nvPr/>
        </p:nvGrpSpPr>
        <p:grpSpPr>
          <a:xfrm>
            <a:off x="10006180" y="49120"/>
            <a:ext cx="2072959" cy="792000"/>
            <a:chOff x="10006180" y="49120"/>
            <a:chExt cx="2072959" cy="792000"/>
          </a:xfrm>
        </p:grpSpPr>
        <p:pic>
          <p:nvPicPr>
            <p:cNvPr id="6" name="Picture 5">
              <a:extLst>
                <a:ext uri="{FF2B5EF4-FFF2-40B4-BE49-F238E27FC236}">
                  <a16:creationId xmlns:a16="http://schemas.microsoft.com/office/drawing/2014/main" id="{79662C71-5E53-45A1-BF18-AB4F9350E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7" name="Picture 6">
              <a:extLst>
                <a:ext uri="{FF2B5EF4-FFF2-40B4-BE49-F238E27FC236}">
                  <a16:creationId xmlns:a16="http://schemas.microsoft.com/office/drawing/2014/main" id="{2042FE00-57D6-4AB3-A433-76170E979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8" name="TextBox 7">
            <a:extLst>
              <a:ext uri="{FF2B5EF4-FFF2-40B4-BE49-F238E27FC236}">
                <a16:creationId xmlns:a16="http://schemas.microsoft.com/office/drawing/2014/main" id="{73AFA8E5-E4FC-4A98-8BFE-D28D5EE0D6D4}"/>
              </a:ext>
            </a:extLst>
          </p:cNvPr>
          <p:cNvSpPr txBox="1"/>
          <p:nvPr/>
        </p:nvSpPr>
        <p:spPr>
          <a:xfrm>
            <a:off x="76540" y="6581001"/>
            <a:ext cx="12115460"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National Records of Scotland, Public Health Scotland</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134131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3">
            <a:extLst>
              <a:ext uri="{FF2B5EF4-FFF2-40B4-BE49-F238E27FC236}">
                <a16:creationId xmlns:a16="http://schemas.microsoft.com/office/drawing/2014/main" id="{E3DD9D72-4036-F42D-8913-24BCEC9FCE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90233" y="977433"/>
            <a:ext cx="7616822" cy="4908427"/>
          </a:xfrm>
          <a:prstGeom prst="rect">
            <a:avLst/>
          </a:prstGeom>
        </p:spPr>
      </p:pic>
      <p:sp>
        <p:nvSpPr>
          <p:cNvPr id="3" name="Title 6">
            <a:extLst>
              <a:ext uri="{FF2B5EF4-FFF2-40B4-BE49-F238E27FC236}">
                <a16:creationId xmlns:a16="http://schemas.microsoft.com/office/drawing/2014/main" id="{0468C3C7-3348-4948-BF8F-BE56085CE698}"/>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Risk Factor Prevalence 2016-2019</a:t>
            </a:r>
          </a:p>
        </p:txBody>
      </p:sp>
      <p:grpSp>
        <p:nvGrpSpPr>
          <p:cNvPr id="4" name="Group 3">
            <a:extLst>
              <a:ext uri="{FF2B5EF4-FFF2-40B4-BE49-F238E27FC236}">
                <a16:creationId xmlns:a16="http://schemas.microsoft.com/office/drawing/2014/main" id="{C3C5A8D4-FD7A-4A9B-AA5B-83C9FA09B1D7}"/>
              </a:ext>
            </a:extLst>
          </p:cNvPr>
          <p:cNvGrpSpPr/>
          <p:nvPr/>
        </p:nvGrpSpPr>
        <p:grpSpPr>
          <a:xfrm>
            <a:off x="10006180" y="49120"/>
            <a:ext cx="2072959" cy="792000"/>
            <a:chOff x="10006180" y="49120"/>
            <a:chExt cx="2072959" cy="792000"/>
          </a:xfrm>
        </p:grpSpPr>
        <p:pic>
          <p:nvPicPr>
            <p:cNvPr id="5" name="Picture 4">
              <a:extLst>
                <a:ext uri="{FF2B5EF4-FFF2-40B4-BE49-F238E27FC236}">
                  <a16:creationId xmlns:a16="http://schemas.microsoft.com/office/drawing/2014/main" id="{F644D852-BC20-477A-A182-1E235C1DD5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6" name="Picture 5">
              <a:extLst>
                <a:ext uri="{FF2B5EF4-FFF2-40B4-BE49-F238E27FC236}">
                  <a16:creationId xmlns:a16="http://schemas.microsoft.com/office/drawing/2014/main" id="{2C38D8F4-F0E5-43BF-A861-B60248B50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7" name="TextBox 6">
            <a:extLst>
              <a:ext uri="{FF2B5EF4-FFF2-40B4-BE49-F238E27FC236}">
                <a16:creationId xmlns:a16="http://schemas.microsoft.com/office/drawing/2014/main" id="{38B8E2E4-79EA-4903-844D-80EDD216ED3D}"/>
              </a:ext>
            </a:extLst>
          </p:cNvPr>
          <p:cNvSpPr txBox="1"/>
          <p:nvPr/>
        </p:nvSpPr>
        <p:spPr>
          <a:xfrm>
            <a:off x="-680" y="6581001"/>
            <a:ext cx="6096680"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Scottish Health Survey</a:t>
            </a:r>
            <a:endParaRPr lang="en-GB" sz="20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534220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906F085C-5007-35AB-9656-2AB0E20383D4}"/>
              </a:ext>
            </a:extLst>
          </p:cNvPr>
          <p:cNvPicPr>
            <a:picLocks noChangeAspect="1"/>
          </p:cNvPicPr>
          <p:nvPr/>
        </p:nvPicPr>
        <p:blipFill rotWithShape="1">
          <a:blip r:embed="rId2"/>
          <a:srcRect t="12494"/>
          <a:stretch/>
        </p:blipFill>
        <p:spPr>
          <a:xfrm>
            <a:off x="2290234" y="1387011"/>
            <a:ext cx="7615904" cy="4767954"/>
          </a:xfrm>
          <a:prstGeom prst="rect">
            <a:avLst/>
          </a:prstGeom>
        </p:spPr>
      </p:pic>
      <p:sp>
        <p:nvSpPr>
          <p:cNvPr id="3" name="Title 6">
            <a:extLst>
              <a:ext uri="{FF2B5EF4-FFF2-40B4-BE49-F238E27FC236}">
                <a16:creationId xmlns:a16="http://schemas.microsoft.com/office/drawing/2014/main" id="{35B3C0C1-FDE9-412A-A613-5BD1060DF461}"/>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Social Determinants of Health</a:t>
            </a:r>
          </a:p>
        </p:txBody>
      </p:sp>
      <p:grpSp>
        <p:nvGrpSpPr>
          <p:cNvPr id="4" name="Group 3">
            <a:extLst>
              <a:ext uri="{FF2B5EF4-FFF2-40B4-BE49-F238E27FC236}">
                <a16:creationId xmlns:a16="http://schemas.microsoft.com/office/drawing/2014/main" id="{F75D6900-C7A0-4E51-A904-23C31DB308BF}"/>
              </a:ext>
            </a:extLst>
          </p:cNvPr>
          <p:cNvGrpSpPr/>
          <p:nvPr/>
        </p:nvGrpSpPr>
        <p:grpSpPr>
          <a:xfrm>
            <a:off x="10006180" y="49120"/>
            <a:ext cx="2072959" cy="792000"/>
            <a:chOff x="10006180" y="49120"/>
            <a:chExt cx="2072959" cy="792000"/>
          </a:xfrm>
        </p:grpSpPr>
        <p:pic>
          <p:nvPicPr>
            <p:cNvPr id="5" name="Picture 4">
              <a:extLst>
                <a:ext uri="{FF2B5EF4-FFF2-40B4-BE49-F238E27FC236}">
                  <a16:creationId xmlns:a16="http://schemas.microsoft.com/office/drawing/2014/main" id="{1DF03C68-0CE0-4744-8CC3-E4226175F9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6" name="Picture 5">
              <a:extLst>
                <a:ext uri="{FF2B5EF4-FFF2-40B4-BE49-F238E27FC236}">
                  <a16:creationId xmlns:a16="http://schemas.microsoft.com/office/drawing/2014/main" id="{88CB7D67-6459-4640-A217-B228378C2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7" name="TextBox 6">
            <a:extLst>
              <a:ext uri="{FF2B5EF4-FFF2-40B4-BE49-F238E27FC236}">
                <a16:creationId xmlns:a16="http://schemas.microsoft.com/office/drawing/2014/main" id="{137EC625-B02A-4375-B1C9-C4D44196656B}"/>
              </a:ext>
            </a:extLst>
          </p:cNvPr>
          <p:cNvSpPr txBox="1"/>
          <p:nvPr/>
        </p:nvSpPr>
        <p:spPr>
          <a:xfrm>
            <a:off x="-680" y="6581001"/>
            <a:ext cx="6096680"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Adapted from NHS Health Scotland</a:t>
            </a:r>
            <a:endParaRPr lang="en-GB" sz="1200" dirty="0"/>
          </a:p>
        </p:txBody>
      </p:sp>
    </p:spTree>
    <p:extLst>
      <p:ext uri="{BB962C8B-B14F-4D97-AF65-F5344CB8AC3E}">
        <p14:creationId xmlns:p14="http://schemas.microsoft.com/office/powerpoint/2010/main" val="160464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3">
            <a:extLst>
              <a:ext uri="{FF2B5EF4-FFF2-40B4-BE49-F238E27FC236}">
                <a16:creationId xmlns:a16="http://schemas.microsoft.com/office/drawing/2014/main" id="{940E71F3-0DCC-E54A-751D-BA5CA02EB3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4040" y="1517238"/>
            <a:ext cx="10985221" cy="4670727"/>
          </a:xfrm>
          <a:prstGeom prst="rect">
            <a:avLst/>
          </a:prstGeom>
        </p:spPr>
      </p:pic>
      <p:sp>
        <p:nvSpPr>
          <p:cNvPr id="4" name="Title 6">
            <a:extLst>
              <a:ext uri="{FF2B5EF4-FFF2-40B4-BE49-F238E27FC236}">
                <a16:creationId xmlns:a16="http://schemas.microsoft.com/office/drawing/2014/main" id="{F9FF9F80-1266-4217-B910-4B71804C2229}"/>
              </a:ext>
            </a:extLst>
          </p:cNvPr>
          <p:cNvSpPr txBox="1">
            <a:spLocks/>
          </p:cNvSpPr>
          <p:nvPr/>
        </p:nvSpPr>
        <p:spPr>
          <a:xfrm>
            <a:off x="0" y="-44689"/>
            <a:ext cx="12192000" cy="979617"/>
          </a:xfrm>
          <a:prstGeom prst="rect">
            <a:avLst/>
          </a:prstGeom>
          <a:solidFill>
            <a:srgbClr val="0000CC">
              <a:alpha val="80000"/>
            </a:srgbClr>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bg1"/>
                </a:solidFill>
                <a:latin typeface="Arial" panose="020B0604020202020204" pitchFamily="34" charset="0"/>
                <a:cs typeface="Arial" panose="020B0604020202020204" pitchFamily="34" charset="0"/>
              </a:rPr>
              <a:t>Hierarchy of Prevention</a:t>
            </a:r>
          </a:p>
        </p:txBody>
      </p:sp>
      <p:grpSp>
        <p:nvGrpSpPr>
          <p:cNvPr id="5" name="Group 4">
            <a:extLst>
              <a:ext uri="{FF2B5EF4-FFF2-40B4-BE49-F238E27FC236}">
                <a16:creationId xmlns:a16="http://schemas.microsoft.com/office/drawing/2014/main" id="{2A582EEF-3F93-4B93-9C51-6733A263CC53}"/>
              </a:ext>
            </a:extLst>
          </p:cNvPr>
          <p:cNvGrpSpPr/>
          <p:nvPr/>
        </p:nvGrpSpPr>
        <p:grpSpPr>
          <a:xfrm>
            <a:off x="10006180" y="49120"/>
            <a:ext cx="2072959" cy="792000"/>
            <a:chOff x="10006180" y="49120"/>
            <a:chExt cx="2072959" cy="792000"/>
          </a:xfrm>
        </p:grpSpPr>
        <p:pic>
          <p:nvPicPr>
            <p:cNvPr id="6" name="Picture 5">
              <a:extLst>
                <a:ext uri="{FF2B5EF4-FFF2-40B4-BE49-F238E27FC236}">
                  <a16:creationId xmlns:a16="http://schemas.microsoft.com/office/drawing/2014/main" id="{8CCD4B6F-C4D8-4000-A535-B17D416275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7322" y="103120"/>
              <a:ext cx="941817" cy="684000"/>
            </a:xfrm>
            <a:prstGeom prst="rect">
              <a:avLst/>
            </a:prstGeom>
          </p:spPr>
        </p:pic>
        <p:pic>
          <p:nvPicPr>
            <p:cNvPr id="7" name="Picture 6">
              <a:extLst>
                <a:ext uri="{FF2B5EF4-FFF2-40B4-BE49-F238E27FC236}">
                  <a16:creationId xmlns:a16="http://schemas.microsoft.com/office/drawing/2014/main" id="{013B6E18-B036-429F-8B64-B03DA1C6D8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6180" y="49120"/>
              <a:ext cx="1018281" cy="792000"/>
            </a:xfrm>
            <a:prstGeom prst="rect">
              <a:avLst/>
            </a:prstGeom>
          </p:spPr>
        </p:pic>
      </p:grpSp>
      <p:sp>
        <p:nvSpPr>
          <p:cNvPr id="8" name="TextBox 7">
            <a:extLst>
              <a:ext uri="{FF2B5EF4-FFF2-40B4-BE49-F238E27FC236}">
                <a16:creationId xmlns:a16="http://schemas.microsoft.com/office/drawing/2014/main" id="{4DB8099D-0782-4BFB-B997-B36FA065E53F}"/>
              </a:ext>
            </a:extLst>
          </p:cNvPr>
          <p:cNvSpPr txBox="1"/>
          <p:nvPr/>
        </p:nvSpPr>
        <p:spPr>
          <a:xfrm>
            <a:off x="39801" y="6581001"/>
            <a:ext cx="6096680" cy="276999"/>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rPr>
              <a:t>Source: Adapted from World Health Organisation</a:t>
            </a:r>
            <a:endParaRPr lang="en-GB" sz="1200" dirty="0"/>
          </a:p>
        </p:txBody>
      </p:sp>
    </p:spTree>
    <p:extLst>
      <p:ext uri="{BB962C8B-B14F-4D97-AF65-F5344CB8AC3E}">
        <p14:creationId xmlns:p14="http://schemas.microsoft.com/office/powerpoint/2010/main" val="1854310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TotalTime>
  <Words>204</Words>
  <Application>Microsoft Office PowerPoint</Application>
  <PresentationFormat>Widescreen</PresentationFormat>
  <Paragraphs>31</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Allison (NHS Highland)</dc:creator>
  <cp:lastModifiedBy>Tim Allison (NHS Highland)</cp:lastModifiedBy>
  <cp:revision>3</cp:revision>
  <dcterms:created xsi:type="dcterms:W3CDTF">2023-01-19T12:20:14Z</dcterms:created>
  <dcterms:modified xsi:type="dcterms:W3CDTF">2023-01-23T09:21:26Z</dcterms:modified>
</cp:coreProperties>
</file>