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7" r:id="rId3"/>
    <p:sldId id="256" r:id="rId4"/>
    <p:sldId id="264" r:id="rId5"/>
    <p:sldId id="273" r:id="rId6"/>
    <p:sldId id="260" r:id="rId7"/>
    <p:sldId id="275" r:id="rId8"/>
    <p:sldId id="263" r:id="rId9"/>
    <p:sldId id="274" r:id="rId10"/>
    <p:sldId id="271" r:id="rId11"/>
    <p:sldId id="262" r:id="rId12"/>
    <p:sldId id="276" r:id="rId13"/>
    <p:sldId id="277" r:id="rId14"/>
    <p:sldId id="280" r:id="rId15"/>
    <p:sldId id="259" r:id="rId16"/>
    <p:sldId id="268" r:id="rId17"/>
    <p:sldId id="279" r:id="rId18"/>
    <p:sldId id="281"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Gordon (NHS Highland)" initials="KG(H" lastIdx="0" clrIdx="0"/>
  <p:cmAuthor id="2" name="jbain05" initials="JB(H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414" autoAdjust="0"/>
    <p:restoredTop sz="94660"/>
  </p:normalViewPr>
  <p:slideViewPr>
    <p:cSldViewPr snapToGrid="0">
      <p:cViewPr varScale="1">
        <p:scale>
          <a:sx n="67" d="100"/>
          <a:sy n="67" d="100"/>
        </p:scale>
        <p:origin x="1112" y="4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BEB53A-47D6-48C4-A878-DFC7FF30D6E3}" type="datetimeFigureOut">
              <a:rPr lang="en-GB" smtClean="0"/>
              <a:t>30/12/2022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C4E16-E455-4BFC-BAC3-6F010369E7D6}" type="slidenum">
              <a:rPr lang="en-GB" smtClean="0"/>
              <a:t>‹#›</a:t>
            </a:fld>
            <a:endParaRPr lang="en-GB"/>
          </a:p>
        </p:txBody>
      </p:sp>
    </p:spTree>
    <p:extLst>
      <p:ext uri="{BB962C8B-B14F-4D97-AF65-F5344CB8AC3E}">
        <p14:creationId xmlns:p14="http://schemas.microsoft.com/office/powerpoint/2010/main" val="385387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BEB53A-47D6-48C4-A878-DFC7FF30D6E3}" type="datetimeFigureOut">
              <a:rPr lang="en-GB" smtClean="0"/>
              <a:t>30/12/2022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C4E16-E455-4BFC-BAC3-6F010369E7D6}" type="slidenum">
              <a:rPr lang="en-GB" smtClean="0"/>
              <a:t>‹#›</a:t>
            </a:fld>
            <a:endParaRPr lang="en-GB"/>
          </a:p>
        </p:txBody>
      </p:sp>
    </p:spTree>
    <p:extLst>
      <p:ext uri="{BB962C8B-B14F-4D97-AF65-F5344CB8AC3E}">
        <p14:creationId xmlns:p14="http://schemas.microsoft.com/office/powerpoint/2010/main" val="222285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BEB53A-47D6-48C4-A878-DFC7FF30D6E3}" type="datetimeFigureOut">
              <a:rPr lang="en-GB" smtClean="0"/>
              <a:t>30/12/2022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C4E16-E455-4BFC-BAC3-6F010369E7D6}" type="slidenum">
              <a:rPr lang="en-GB" smtClean="0"/>
              <a:t>‹#›</a:t>
            </a:fld>
            <a:endParaRPr lang="en-GB"/>
          </a:p>
        </p:txBody>
      </p:sp>
    </p:spTree>
    <p:extLst>
      <p:ext uri="{BB962C8B-B14F-4D97-AF65-F5344CB8AC3E}">
        <p14:creationId xmlns:p14="http://schemas.microsoft.com/office/powerpoint/2010/main" val="543047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9202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Heebo"/>
                <a:cs typeface="Heebo"/>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53880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Heebo"/>
                <a:cs typeface="Heeb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12881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496311" cy="2104643"/>
          </a:xfrm>
          <a:prstGeom prst="rect">
            <a:avLst/>
          </a:prstGeom>
        </p:spPr>
      </p:pic>
      <p:pic>
        <p:nvPicPr>
          <p:cNvPr id="17" name="bg object 17"/>
          <p:cNvPicPr/>
          <p:nvPr/>
        </p:nvPicPr>
        <p:blipFill>
          <a:blip r:embed="rId3" cstate="print"/>
          <a:stretch>
            <a:fillRect/>
          </a:stretch>
        </p:blipFill>
        <p:spPr>
          <a:xfrm>
            <a:off x="2249424" y="426720"/>
            <a:ext cx="9518903" cy="1101851"/>
          </a:xfrm>
          <a:prstGeom prst="rect">
            <a:avLst/>
          </a:prstGeom>
        </p:spPr>
      </p:pic>
      <p:pic>
        <p:nvPicPr>
          <p:cNvPr id="18" name="bg object 18"/>
          <p:cNvPicPr/>
          <p:nvPr/>
        </p:nvPicPr>
        <p:blipFill>
          <a:blip r:embed="rId4" cstate="print"/>
          <a:stretch>
            <a:fillRect/>
          </a:stretch>
        </p:blipFill>
        <p:spPr>
          <a:xfrm>
            <a:off x="2257044" y="457200"/>
            <a:ext cx="6329171" cy="998219"/>
          </a:xfrm>
          <a:prstGeom prst="rect">
            <a:avLst/>
          </a:prstGeom>
        </p:spPr>
      </p:pic>
      <p:sp>
        <p:nvSpPr>
          <p:cNvPr id="19" name="bg object 19"/>
          <p:cNvSpPr/>
          <p:nvPr/>
        </p:nvSpPr>
        <p:spPr>
          <a:xfrm>
            <a:off x="2281427" y="458727"/>
            <a:ext cx="9400540" cy="982980"/>
          </a:xfrm>
          <a:custGeom>
            <a:avLst/>
            <a:gdLst/>
            <a:ahLst/>
            <a:cxnLst/>
            <a:rect l="l" t="t" r="r" b="b"/>
            <a:pathLst>
              <a:path w="9400540" h="982980">
                <a:moveTo>
                  <a:pt x="9236202" y="0"/>
                </a:moveTo>
                <a:lnTo>
                  <a:pt x="163830" y="0"/>
                </a:lnTo>
                <a:lnTo>
                  <a:pt x="120279" y="5851"/>
                </a:lnTo>
                <a:lnTo>
                  <a:pt x="81144" y="22366"/>
                </a:lnTo>
                <a:lnTo>
                  <a:pt x="47986" y="47982"/>
                </a:lnTo>
                <a:lnTo>
                  <a:pt x="22368" y="81138"/>
                </a:lnTo>
                <a:lnTo>
                  <a:pt x="5852" y="120275"/>
                </a:lnTo>
                <a:lnTo>
                  <a:pt x="0" y="163829"/>
                </a:lnTo>
                <a:lnTo>
                  <a:pt x="0" y="819137"/>
                </a:lnTo>
                <a:lnTo>
                  <a:pt x="5852" y="862693"/>
                </a:lnTo>
                <a:lnTo>
                  <a:pt x="22368" y="901831"/>
                </a:lnTo>
                <a:lnTo>
                  <a:pt x="47986" y="934991"/>
                </a:lnTo>
                <a:lnTo>
                  <a:pt x="81144" y="960610"/>
                </a:lnTo>
                <a:lnTo>
                  <a:pt x="120279" y="977127"/>
                </a:lnTo>
                <a:lnTo>
                  <a:pt x="163830" y="982979"/>
                </a:lnTo>
                <a:lnTo>
                  <a:pt x="9236202" y="982979"/>
                </a:lnTo>
                <a:lnTo>
                  <a:pt x="9279752" y="977127"/>
                </a:lnTo>
                <a:lnTo>
                  <a:pt x="9318887" y="960610"/>
                </a:lnTo>
                <a:lnTo>
                  <a:pt x="9352045" y="934991"/>
                </a:lnTo>
                <a:lnTo>
                  <a:pt x="9377663" y="901831"/>
                </a:lnTo>
                <a:lnTo>
                  <a:pt x="9394179" y="862693"/>
                </a:lnTo>
                <a:lnTo>
                  <a:pt x="9400032" y="819137"/>
                </a:lnTo>
                <a:lnTo>
                  <a:pt x="9400032" y="163829"/>
                </a:lnTo>
                <a:lnTo>
                  <a:pt x="9394179" y="120275"/>
                </a:lnTo>
                <a:lnTo>
                  <a:pt x="9377663" y="81138"/>
                </a:lnTo>
                <a:lnTo>
                  <a:pt x="9352045" y="47982"/>
                </a:lnTo>
                <a:lnTo>
                  <a:pt x="9318887" y="22366"/>
                </a:lnTo>
                <a:lnTo>
                  <a:pt x="9279752" y="5851"/>
                </a:lnTo>
                <a:lnTo>
                  <a:pt x="9236202" y="0"/>
                </a:lnTo>
                <a:close/>
              </a:path>
            </a:pathLst>
          </a:custGeom>
          <a:solidFill>
            <a:srgbClr val="FFFFFF"/>
          </a:solidFill>
        </p:spPr>
        <p:txBody>
          <a:bodyPr wrap="square" lIns="0" tIns="0" rIns="0" bIns="0" rtlCol="0"/>
          <a:lstStyle/>
          <a:p>
            <a:endParaRPr/>
          </a:p>
        </p:txBody>
      </p:sp>
      <p:sp>
        <p:nvSpPr>
          <p:cNvPr id="20" name="bg object 20"/>
          <p:cNvSpPr/>
          <p:nvPr/>
        </p:nvSpPr>
        <p:spPr>
          <a:xfrm>
            <a:off x="2281427" y="458727"/>
            <a:ext cx="9400540" cy="982980"/>
          </a:xfrm>
          <a:custGeom>
            <a:avLst/>
            <a:gdLst/>
            <a:ahLst/>
            <a:cxnLst/>
            <a:rect l="l" t="t" r="r" b="b"/>
            <a:pathLst>
              <a:path w="9400540" h="982980">
                <a:moveTo>
                  <a:pt x="0" y="163829"/>
                </a:moveTo>
                <a:lnTo>
                  <a:pt x="5852" y="120275"/>
                </a:lnTo>
                <a:lnTo>
                  <a:pt x="22368" y="81138"/>
                </a:lnTo>
                <a:lnTo>
                  <a:pt x="47986" y="47982"/>
                </a:lnTo>
                <a:lnTo>
                  <a:pt x="81144" y="22366"/>
                </a:lnTo>
                <a:lnTo>
                  <a:pt x="120279" y="5851"/>
                </a:lnTo>
                <a:lnTo>
                  <a:pt x="163830" y="0"/>
                </a:lnTo>
                <a:lnTo>
                  <a:pt x="9236202" y="0"/>
                </a:lnTo>
                <a:lnTo>
                  <a:pt x="9279752" y="5851"/>
                </a:lnTo>
                <a:lnTo>
                  <a:pt x="9318887" y="22366"/>
                </a:lnTo>
                <a:lnTo>
                  <a:pt x="9352045" y="47982"/>
                </a:lnTo>
                <a:lnTo>
                  <a:pt x="9377663" y="81138"/>
                </a:lnTo>
                <a:lnTo>
                  <a:pt x="9394179" y="120275"/>
                </a:lnTo>
                <a:lnTo>
                  <a:pt x="9400032" y="163829"/>
                </a:lnTo>
                <a:lnTo>
                  <a:pt x="9400032" y="819137"/>
                </a:lnTo>
                <a:lnTo>
                  <a:pt x="9394179" y="862693"/>
                </a:lnTo>
                <a:lnTo>
                  <a:pt x="9377663" y="901831"/>
                </a:lnTo>
                <a:lnTo>
                  <a:pt x="9352045" y="934991"/>
                </a:lnTo>
                <a:lnTo>
                  <a:pt x="9318887" y="960610"/>
                </a:lnTo>
                <a:lnTo>
                  <a:pt x="9279752" y="977127"/>
                </a:lnTo>
                <a:lnTo>
                  <a:pt x="9236202" y="982979"/>
                </a:lnTo>
                <a:lnTo>
                  <a:pt x="163830" y="982979"/>
                </a:lnTo>
                <a:lnTo>
                  <a:pt x="120279" y="977127"/>
                </a:lnTo>
                <a:lnTo>
                  <a:pt x="81144" y="960610"/>
                </a:lnTo>
                <a:lnTo>
                  <a:pt x="47986" y="934991"/>
                </a:lnTo>
                <a:lnTo>
                  <a:pt x="22368" y="901831"/>
                </a:lnTo>
                <a:lnTo>
                  <a:pt x="5852" y="862693"/>
                </a:lnTo>
                <a:lnTo>
                  <a:pt x="0" y="819137"/>
                </a:lnTo>
                <a:lnTo>
                  <a:pt x="0" y="163829"/>
                </a:lnTo>
                <a:close/>
              </a:path>
            </a:pathLst>
          </a:custGeom>
          <a:ln w="12192">
            <a:solidFill>
              <a:srgbClr val="BEBEBE"/>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0" i="0">
                <a:solidFill>
                  <a:schemeClr val="tx1"/>
                </a:solidFill>
                <a:latin typeface="Heebo"/>
                <a:cs typeface="Heeb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26817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1229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BEB53A-47D6-48C4-A878-DFC7FF30D6E3}" type="datetimeFigureOut">
              <a:rPr lang="en-GB" smtClean="0"/>
              <a:t>30/12/2022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C4E16-E455-4BFC-BAC3-6F010369E7D6}" type="slidenum">
              <a:rPr lang="en-GB" smtClean="0"/>
              <a:t>‹#›</a:t>
            </a:fld>
            <a:endParaRPr lang="en-GB"/>
          </a:p>
        </p:txBody>
      </p:sp>
    </p:spTree>
    <p:extLst>
      <p:ext uri="{BB962C8B-B14F-4D97-AF65-F5344CB8AC3E}">
        <p14:creationId xmlns:p14="http://schemas.microsoft.com/office/powerpoint/2010/main" val="207209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BEB53A-47D6-48C4-A878-DFC7FF30D6E3}" type="datetimeFigureOut">
              <a:rPr lang="en-GB" smtClean="0"/>
              <a:t>30/12/2022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C4E16-E455-4BFC-BAC3-6F010369E7D6}" type="slidenum">
              <a:rPr lang="en-GB" smtClean="0"/>
              <a:t>‹#›</a:t>
            </a:fld>
            <a:endParaRPr lang="en-GB"/>
          </a:p>
        </p:txBody>
      </p:sp>
    </p:spTree>
    <p:extLst>
      <p:ext uri="{BB962C8B-B14F-4D97-AF65-F5344CB8AC3E}">
        <p14:creationId xmlns:p14="http://schemas.microsoft.com/office/powerpoint/2010/main" val="253870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BEB53A-47D6-48C4-A878-DFC7FF30D6E3}" type="datetimeFigureOut">
              <a:rPr lang="en-GB" smtClean="0"/>
              <a:t>30/12/2022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CC4E16-E455-4BFC-BAC3-6F010369E7D6}" type="slidenum">
              <a:rPr lang="en-GB" smtClean="0"/>
              <a:t>‹#›</a:t>
            </a:fld>
            <a:endParaRPr lang="en-GB"/>
          </a:p>
        </p:txBody>
      </p:sp>
    </p:spTree>
    <p:extLst>
      <p:ext uri="{BB962C8B-B14F-4D97-AF65-F5344CB8AC3E}">
        <p14:creationId xmlns:p14="http://schemas.microsoft.com/office/powerpoint/2010/main" val="196375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BEB53A-47D6-48C4-A878-DFC7FF30D6E3}" type="datetimeFigureOut">
              <a:rPr lang="en-GB" smtClean="0"/>
              <a:t>30/12/2022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CC4E16-E455-4BFC-BAC3-6F010369E7D6}" type="slidenum">
              <a:rPr lang="en-GB" smtClean="0"/>
              <a:t>‹#›</a:t>
            </a:fld>
            <a:endParaRPr lang="en-GB"/>
          </a:p>
        </p:txBody>
      </p:sp>
    </p:spTree>
    <p:extLst>
      <p:ext uri="{BB962C8B-B14F-4D97-AF65-F5344CB8AC3E}">
        <p14:creationId xmlns:p14="http://schemas.microsoft.com/office/powerpoint/2010/main" val="158531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BEB53A-47D6-48C4-A878-DFC7FF30D6E3}" type="datetimeFigureOut">
              <a:rPr lang="en-GB" smtClean="0"/>
              <a:t>30/12/2022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CC4E16-E455-4BFC-BAC3-6F010369E7D6}" type="slidenum">
              <a:rPr lang="en-GB" smtClean="0"/>
              <a:t>‹#›</a:t>
            </a:fld>
            <a:endParaRPr lang="en-GB"/>
          </a:p>
        </p:txBody>
      </p:sp>
    </p:spTree>
    <p:extLst>
      <p:ext uri="{BB962C8B-B14F-4D97-AF65-F5344CB8AC3E}">
        <p14:creationId xmlns:p14="http://schemas.microsoft.com/office/powerpoint/2010/main" val="199386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EB53A-47D6-48C4-A878-DFC7FF30D6E3}" type="datetimeFigureOut">
              <a:rPr lang="en-GB" smtClean="0"/>
              <a:t>30/12/2022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CC4E16-E455-4BFC-BAC3-6F010369E7D6}" type="slidenum">
              <a:rPr lang="en-GB" smtClean="0"/>
              <a:t>‹#›</a:t>
            </a:fld>
            <a:endParaRPr lang="en-GB"/>
          </a:p>
        </p:txBody>
      </p:sp>
    </p:spTree>
    <p:extLst>
      <p:ext uri="{BB962C8B-B14F-4D97-AF65-F5344CB8AC3E}">
        <p14:creationId xmlns:p14="http://schemas.microsoft.com/office/powerpoint/2010/main" val="351809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BEB53A-47D6-48C4-A878-DFC7FF30D6E3}" type="datetimeFigureOut">
              <a:rPr lang="en-GB" smtClean="0"/>
              <a:t>30/12/2022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CC4E16-E455-4BFC-BAC3-6F010369E7D6}" type="slidenum">
              <a:rPr lang="en-GB" smtClean="0"/>
              <a:t>‹#›</a:t>
            </a:fld>
            <a:endParaRPr lang="en-GB"/>
          </a:p>
        </p:txBody>
      </p:sp>
    </p:spTree>
    <p:extLst>
      <p:ext uri="{BB962C8B-B14F-4D97-AF65-F5344CB8AC3E}">
        <p14:creationId xmlns:p14="http://schemas.microsoft.com/office/powerpoint/2010/main" val="113869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BEB53A-47D6-48C4-A878-DFC7FF30D6E3}" type="datetimeFigureOut">
              <a:rPr lang="en-GB" smtClean="0"/>
              <a:t>30/12/2022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CC4E16-E455-4BFC-BAC3-6F010369E7D6}" type="slidenum">
              <a:rPr lang="en-GB" smtClean="0"/>
              <a:t>‹#›</a:t>
            </a:fld>
            <a:endParaRPr lang="en-GB"/>
          </a:p>
        </p:txBody>
      </p:sp>
    </p:spTree>
    <p:extLst>
      <p:ext uri="{BB962C8B-B14F-4D97-AF65-F5344CB8AC3E}">
        <p14:creationId xmlns:p14="http://schemas.microsoft.com/office/powerpoint/2010/main" val="1468443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EB53A-47D6-48C4-A878-DFC7FF30D6E3}" type="datetimeFigureOut">
              <a:rPr lang="en-GB" smtClean="0"/>
              <a:t>30/12/2022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C4E16-E455-4BFC-BAC3-6F010369E7D6}" type="slidenum">
              <a:rPr lang="en-GB" smtClean="0"/>
              <a:t>‹#›</a:t>
            </a:fld>
            <a:endParaRPr lang="en-GB"/>
          </a:p>
        </p:txBody>
      </p:sp>
    </p:spTree>
    <p:extLst>
      <p:ext uri="{BB962C8B-B14F-4D97-AF65-F5344CB8AC3E}">
        <p14:creationId xmlns:p14="http://schemas.microsoft.com/office/powerpoint/2010/main" val="3336245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2496311" cy="2104643"/>
          </a:xfrm>
          <a:prstGeom prst="rect">
            <a:avLst/>
          </a:prstGeom>
        </p:spPr>
      </p:pic>
      <p:sp>
        <p:nvSpPr>
          <p:cNvPr id="2" name="Holder 2"/>
          <p:cNvSpPr>
            <a:spLocks noGrp="1"/>
          </p:cNvSpPr>
          <p:nvPr>
            <p:ph type="title"/>
          </p:nvPr>
        </p:nvSpPr>
        <p:spPr>
          <a:xfrm>
            <a:off x="2415133" y="512736"/>
            <a:ext cx="6187440" cy="769619"/>
          </a:xfrm>
          <a:prstGeom prst="rect">
            <a:avLst/>
          </a:prstGeom>
        </p:spPr>
        <p:txBody>
          <a:bodyPr wrap="square" lIns="0" tIns="0" rIns="0" bIns="0">
            <a:spAutoFit/>
          </a:bodyPr>
          <a:lstStyle>
            <a:lvl1pPr>
              <a:defRPr sz="1800" b="0" i="0">
                <a:solidFill>
                  <a:schemeClr val="tx1"/>
                </a:solidFill>
                <a:latin typeface="Heebo"/>
                <a:cs typeface="Heebo"/>
              </a:defRPr>
            </a:lvl1pPr>
          </a:lstStyle>
          <a:p>
            <a:endParaRPr/>
          </a:p>
        </p:txBody>
      </p:sp>
      <p:sp>
        <p:nvSpPr>
          <p:cNvPr id="3" name="Holder 3"/>
          <p:cNvSpPr>
            <a:spLocks noGrp="1"/>
          </p:cNvSpPr>
          <p:nvPr>
            <p:ph type="body" idx="1"/>
          </p:nvPr>
        </p:nvSpPr>
        <p:spPr>
          <a:xfrm>
            <a:off x="6727102" y="1647362"/>
            <a:ext cx="4961890" cy="17799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12/30/2022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8918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8B9894C9-D1FF-4535-831A-B88DB59384E6}"/>
              </a:ext>
            </a:extLst>
          </p:cNvPr>
          <p:cNvPicPr>
            <a:picLocks noChangeAspect="1"/>
          </p:cNvPicPr>
          <p:nvPr/>
        </p:nvPicPr>
        <p:blipFill rotWithShape="1">
          <a:blip r:embed="rId2">
            <a:alphaModFix amt="35000"/>
          </a:blip>
          <a:srcRect b="35953"/>
          <a:stretch/>
        </p:blipFill>
        <p:spPr>
          <a:xfrm>
            <a:off x="2422790" y="671244"/>
            <a:ext cx="7214869" cy="4434927"/>
          </a:xfrm>
          <a:prstGeom prst="rect">
            <a:avLst/>
          </a:prstGeom>
        </p:spPr>
      </p:pic>
      <p:pic>
        <p:nvPicPr>
          <p:cNvPr id="11" name="object 11"/>
          <p:cNvPicPr/>
          <p:nvPr/>
        </p:nvPicPr>
        <p:blipFill>
          <a:blip r:embed="rId3" cstate="print"/>
          <a:stretch>
            <a:fillRect/>
          </a:stretch>
        </p:blipFill>
        <p:spPr>
          <a:xfrm>
            <a:off x="9843517" y="21404"/>
            <a:ext cx="2348483" cy="1904999"/>
          </a:xfrm>
          <a:prstGeom prst="rect">
            <a:avLst/>
          </a:prstGeom>
        </p:spPr>
      </p:pic>
      <p:sp>
        <p:nvSpPr>
          <p:cNvPr id="19" name="object 19"/>
          <p:cNvSpPr txBox="1"/>
          <p:nvPr/>
        </p:nvSpPr>
        <p:spPr>
          <a:xfrm>
            <a:off x="950904" y="5014814"/>
            <a:ext cx="10668000" cy="1577996"/>
          </a:xfrm>
          <a:prstGeom prst="rect">
            <a:avLst/>
          </a:prstGeom>
        </p:spPr>
        <p:txBody>
          <a:bodyPr vert="horz" wrap="square" lIns="0" tIns="130175" rIns="0" bIns="0"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4F81BD">
                    <a:lumMod val="50000"/>
                  </a:srgbClr>
                </a:solidFill>
                <a:effectLst/>
                <a:uLnTx/>
                <a:uFillTx/>
              </a:rPr>
              <a:t>The North Highland Health and Social Care Partnership Performance Framework is a set of performance indicators used to monitor progress and evidence the effectiveness of the services that North Highland provides as aligned with the Annual Delivery Plan.  The performance indicators should primarily be reported to the Health and Social Care Committee for scrutiny, assurance and review.  A subset of these indicators will then be incorporated in the Board Integrated Performance and Quality Report.</a:t>
            </a:r>
          </a:p>
          <a:p>
            <a:pPr marL="12700" marR="5080" lvl="0" indent="0" algn="ctr" defTabSz="914400" eaLnBrk="1" fontAlgn="auto" latinLnBrk="0" hangingPunct="1">
              <a:lnSpc>
                <a:spcPct val="100000"/>
              </a:lnSpc>
              <a:spcBef>
                <a:spcPts val="0"/>
              </a:spcBef>
              <a:spcAft>
                <a:spcPts val="0"/>
              </a:spcAft>
              <a:buClrTx/>
              <a:buSzTx/>
              <a:buFontTx/>
              <a:buNone/>
              <a:tabLst/>
              <a:defRPr/>
            </a:pPr>
            <a:r>
              <a:rPr kumimoji="0" sz="1400" b="0" i="0" u="none" strike="noStrike" kern="0" cap="none" spc="-10" normalizeH="0" baseline="0" noProof="0" dirty="0">
                <a:ln>
                  <a:noFill/>
                </a:ln>
                <a:solidFill>
                  <a:srgbClr val="5B9BD4"/>
                </a:solidFill>
                <a:effectLst/>
                <a:uLnTx/>
                <a:uFillTx/>
                <a:latin typeface="Heebo"/>
                <a:cs typeface="Heebo"/>
              </a:rPr>
              <a:t>.</a:t>
            </a:r>
            <a:endParaRPr kumimoji="0" sz="1400" b="0" i="0" u="none" strike="noStrike" kern="0" cap="none" spc="0" normalizeH="0" baseline="0" noProof="0" dirty="0">
              <a:ln>
                <a:noFill/>
              </a:ln>
              <a:solidFill>
                <a:sysClr val="windowText" lastClr="000000"/>
              </a:solidFill>
              <a:effectLst/>
              <a:uLnTx/>
              <a:uFillTx/>
              <a:latin typeface="Heebo"/>
              <a:cs typeface="Heebo"/>
            </a:endParaRPr>
          </a:p>
        </p:txBody>
      </p:sp>
      <p:pic>
        <p:nvPicPr>
          <p:cNvPr id="22" name="Picture 21">
            <a:extLst>
              <a:ext uri="{FF2B5EF4-FFF2-40B4-BE49-F238E27FC236}">
                <a16:creationId xmlns:a16="http://schemas.microsoft.com/office/drawing/2014/main" id="{565CC05A-9D80-467E-9094-79B9450A9135}"/>
              </a:ext>
            </a:extLst>
          </p:cNvPr>
          <p:cNvPicPr>
            <a:picLocks noChangeAspect="1"/>
          </p:cNvPicPr>
          <p:nvPr/>
        </p:nvPicPr>
        <p:blipFill rotWithShape="1">
          <a:blip r:embed="rId4"/>
          <a:srcRect l="29803" t="3415" r="6092"/>
          <a:stretch/>
        </p:blipFill>
        <p:spPr>
          <a:xfrm>
            <a:off x="265150" y="0"/>
            <a:ext cx="2255284" cy="1371599"/>
          </a:xfrm>
          <a:prstGeom prst="rect">
            <a:avLst/>
          </a:prstGeom>
        </p:spPr>
      </p:pic>
      <p:pic>
        <p:nvPicPr>
          <p:cNvPr id="24" name="Picture 23">
            <a:extLst>
              <a:ext uri="{FF2B5EF4-FFF2-40B4-BE49-F238E27FC236}">
                <a16:creationId xmlns:a16="http://schemas.microsoft.com/office/drawing/2014/main" id="{817F94F8-09C2-46FC-8B1F-B078DBBBCEF6}"/>
              </a:ext>
            </a:extLst>
          </p:cNvPr>
          <p:cNvPicPr>
            <a:picLocks noChangeAspect="1"/>
          </p:cNvPicPr>
          <p:nvPr/>
        </p:nvPicPr>
        <p:blipFill>
          <a:blip r:embed="rId5"/>
          <a:stretch>
            <a:fillRect/>
          </a:stretch>
        </p:blipFill>
        <p:spPr>
          <a:xfrm>
            <a:off x="59292" y="1368885"/>
            <a:ext cx="2667000" cy="755441"/>
          </a:xfrm>
          <a:prstGeom prst="rect">
            <a:avLst/>
          </a:prstGeom>
        </p:spPr>
      </p:pic>
      <p:sp>
        <p:nvSpPr>
          <p:cNvPr id="28" name="TextBox 27">
            <a:extLst>
              <a:ext uri="{FF2B5EF4-FFF2-40B4-BE49-F238E27FC236}">
                <a16:creationId xmlns:a16="http://schemas.microsoft.com/office/drawing/2014/main" id="{69685DEA-8C4E-4E05-8A17-3077882B5EDE}"/>
              </a:ext>
            </a:extLst>
          </p:cNvPr>
          <p:cNvSpPr txBox="1"/>
          <p:nvPr/>
        </p:nvSpPr>
        <p:spPr>
          <a:xfrm>
            <a:off x="3198804" y="788964"/>
            <a:ext cx="6172200" cy="34778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sysClr val="windowText" lastClr="000000"/>
                </a:solidFill>
                <a:effectLst/>
                <a:uLnTx/>
                <a:uFillTx/>
              </a:rPr>
              <a:t>North Highland Health and Social Care Partnership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sysClr val="windowText" lastClr="000000"/>
                </a:solidFill>
                <a:effectLst/>
                <a:uLnTx/>
                <a:uFillTx/>
              </a:rPr>
              <a:t>Performance and Quality Report</a:t>
            </a:r>
          </a:p>
        </p:txBody>
      </p:sp>
      <p:sp>
        <p:nvSpPr>
          <p:cNvPr id="29" name="TextBox 28">
            <a:extLst>
              <a:ext uri="{FF2B5EF4-FFF2-40B4-BE49-F238E27FC236}">
                <a16:creationId xmlns:a16="http://schemas.microsoft.com/office/drawing/2014/main" id="{7314DBBF-DA54-4C69-9715-7257455FD47D}"/>
              </a:ext>
            </a:extLst>
          </p:cNvPr>
          <p:cNvSpPr txBox="1"/>
          <p:nvPr/>
        </p:nvSpPr>
        <p:spPr>
          <a:xfrm>
            <a:off x="4227504" y="4301598"/>
            <a:ext cx="41148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3600" kern="0" dirty="0">
                <a:solidFill>
                  <a:sysClr val="windowText" lastClr="000000"/>
                </a:solidFill>
              </a:rPr>
              <a:t>11</a:t>
            </a:r>
            <a:r>
              <a:rPr kumimoji="0" lang="en-GB" sz="3600" b="0" i="0" u="none" strike="noStrike" kern="0" cap="none" spc="0" normalizeH="0" baseline="0" noProof="0" dirty="0">
                <a:ln>
                  <a:noFill/>
                </a:ln>
                <a:solidFill>
                  <a:sysClr val="windowText" lastClr="000000"/>
                </a:solidFill>
                <a:effectLst/>
                <a:uLnTx/>
                <a:uFillTx/>
              </a:rPr>
              <a:t> January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3488" y="2905760"/>
            <a:ext cx="3906751" cy="369332"/>
          </a:xfrm>
          <a:prstGeom prst="rect">
            <a:avLst/>
          </a:prstGeom>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0" name="Rectangle 9"/>
          <p:cNvSpPr/>
          <p:nvPr/>
        </p:nvSpPr>
        <p:spPr>
          <a:xfrm>
            <a:off x="6818893" y="815101"/>
            <a:ext cx="5373108" cy="60428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r>
              <a:rPr lang="en-GB" sz="1400" b="1" dirty="0">
                <a:solidFill>
                  <a:schemeClr val="accent1">
                    <a:lumMod val="50000"/>
                  </a:schemeClr>
                </a:solidFill>
              </a:rPr>
              <a:t>Performance Overview</a:t>
            </a:r>
            <a:r>
              <a:rPr lang="en-US" sz="1400" dirty="0">
                <a:solidFill>
                  <a:schemeClr val="accent1">
                    <a:lumMod val="50000"/>
                  </a:schemeClr>
                </a:solidFill>
              </a:rPr>
              <a:t>​ </a:t>
            </a:r>
            <a:r>
              <a:rPr lang="en-US" sz="1400" b="1" dirty="0">
                <a:solidFill>
                  <a:schemeClr val="accent1">
                    <a:lumMod val="50000"/>
                  </a:schemeClr>
                </a:solidFill>
              </a:rPr>
              <a:t>North Highland</a:t>
            </a:r>
          </a:p>
          <a:p>
            <a:pPr fontAlgn="base"/>
            <a:endParaRPr lang="en-GB" sz="1200" b="1" dirty="0">
              <a:solidFill>
                <a:schemeClr val="accent1">
                  <a:lumMod val="50000"/>
                </a:schemeClr>
              </a:solidFill>
            </a:endParaRPr>
          </a:p>
          <a:p>
            <a:pPr fontAlgn="base"/>
            <a:r>
              <a:rPr lang="en-GB" sz="1400" dirty="0">
                <a:solidFill>
                  <a:schemeClr val="accent1">
                    <a:lumMod val="50000"/>
                  </a:schemeClr>
                </a:solidFill>
              </a:rPr>
              <a:t>There is no national target for delayed discharges but we aim to ensure we get our population care for in the right place at the right time. </a:t>
            </a:r>
          </a:p>
          <a:p>
            <a:pPr fontAlgn="base"/>
            <a:endParaRPr lang="en-GB" sz="1400" b="1" i="1" dirty="0">
              <a:solidFill>
                <a:schemeClr val="accent1">
                  <a:lumMod val="50000"/>
                </a:schemeClr>
              </a:solidFill>
            </a:endParaRPr>
          </a:p>
          <a:p>
            <a:pPr fontAlgn="base"/>
            <a:r>
              <a:rPr lang="en-GB" sz="1400" i="1" dirty="0">
                <a:solidFill>
                  <a:schemeClr val="accent1">
                    <a:lumMod val="50000"/>
                  </a:schemeClr>
                </a:solidFill>
              </a:rPr>
              <a:t>Of the 127 delayed discharges at 14/12/2022, 50 are in North Highland Community Hospitals. 12 are in New Craigs hospital and all other delayed discharges are in acute hospitals.  This is a reducing position on the October position previously reported (145).</a:t>
            </a:r>
            <a:endParaRPr lang="en-US" sz="1400" dirty="0">
              <a:solidFill>
                <a:schemeClr val="accent1">
                  <a:lumMod val="50000"/>
                </a:schemeClr>
              </a:solidFill>
            </a:endParaRPr>
          </a:p>
          <a:p>
            <a:endParaRPr lang="en-GB" dirty="0">
              <a:solidFill>
                <a:schemeClr val="accent1">
                  <a:lumMod val="50000"/>
                </a:schemeClr>
              </a:solidFill>
            </a:endParaRPr>
          </a:p>
        </p:txBody>
      </p:sp>
      <p:sp>
        <p:nvSpPr>
          <p:cNvPr id="13" name="Rectangle 12">
            <a:extLst>
              <a:ext uri="{FF2B5EF4-FFF2-40B4-BE49-F238E27FC236}">
                <a16:creationId xmlns:a16="http://schemas.microsoft.com/office/drawing/2014/main" id="{B775E95A-12AA-434A-BB7E-C2A0CF188324}"/>
              </a:ext>
            </a:extLst>
          </p:cNvPr>
          <p:cNvSpPr/>
          <p:nvPr/>
        </p:nvSpPr>
        <p:spPr>
          <a:xfrm>
            <a:off x="-9220" y="15296"/>
            <a:ext cx="12201220" cy="788877"/>
          </a:xfrm>
          <a:prstGeom prst="rect">
            <a:avLst/>
          </a:prstGeom>
          <a:gradFill flip="none" rotWithShape="1">
            <a:gsLst>
              <a:gs pos="0">
                <a:srgbClr val="E67CB2">
                  <a:shade val="30000"/>
                  <a:satMod val="115000"/>
                </a:srgbClr>
              </a:gs>
              <a:gs pos="50000">
                <a:srgbClr val="E67CB2">
                  <a:shade val="67500"/>
                  <a:satMod val="115000"/>
                </a:srgbClr>
              </a:gs>
              <a:gs pos="100000">
                <a:srgbClr val="E67CB2">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 name="TextBox 13">
            <a:extLst>
              <a:ext uri="{FF2B5EF4-FFF2-40B4-BE49-F238E27FC236}">
                <a16:creationId xmlns:a16="http://schemas.microsoft.com/office/drawing/2014/main" id="{B98B2AEB-B1F5-4A0D-B2D2-EC2B1612E0E1}"/>
              </a:ext>
            </a:extLst>
          </p:cNvPr>
          <p:cNvSpPr txBox="1"/>
          <p:nvPr/>
        </p:nvSpPr>
        <p:spPr>
          <a:xfrm>
            <a:off x="69962" y="-41059"/>
            <a:ext cx="11140489" cy="677108"/>
          </a:xfrm>
          <a:prstGeom prst="rect">
            <a:avLst/>
          </a:prstGeom>
          <a:noFill/>
        </p:spPr>
        <p:txBody>
          <a:bodyPr wrap="square" lIns="91440" tIns="45720" rIns="91440" bIns="45720" rtlCol="0" anchor="t">
            <a:spAutoFit/>
          </a:bodyPr>
          <a:lstStyle/>
          <a:p>
            <a:r>
              <a:rPr lang="en-GB" sz="1400" b="1" dirty="0"/>
              <a:t>Strategic Objective 3 Outcome 11 – Respond Well &amp; Care Well (Delayed Discharges)</a:t>
            </a:r>
          </a:p>
          <a:p>
            <a:r>
              <a:rPr lang="en-GB" sz="1200" b="1" dirty="0">
                <a:ea typeface="+mn-lt"/>
                <a:cs typeface="+mn-lt"/>
              </a:rPr>
              <a:t>Priority 3</a:t>
            </a:r>
            <a:r>
              <a:rPr lang="en-GB" sz="1200" dirty="0">
                <a:ea typeface="+mn-lt"/>
                <a:cs typeface="+mn-lt"/>
              </a:rPr>
              <a:t> - Work to minimise the length of time that hospital based care is required. We will work with you, your family, and carers to adopt a “home is best” approach</a:t>
            </a:r>
            <a:endParaRPr lang="en-US" sz="1200" dirty="0"/>
          </a:p>
          <a:p>
            <a:r>
              <a:rPr lang="en-US" sz="1200" b="1" dirty="0"/>
              <a:t>Priority 11C </a:t>
            </a:r>
            <a:r>
              <a:rPr lang="en-US" sz="1200" dirty="0"/>
              <a:t>– Ensure that our services are responsive to our population’s needs by adopting a “home is best” approach.</a:t>
            </a:r>
            <a:endParaRPr lang="en-US" sz="1400" dirty="0"/>
          </a:p>
        </p:txBody>
      </p:sp>
      <p:pic>
        <p:nvPicPr>
          <p:cNvPr id="15" name="Picture 14">
            <a:extLst>
              <a:ext uri="{FF2B5EF4-FFF2-40B4-BE49-F238E27FC236}">
                <a16:creationId xmlns:a16="http://schemas.microsoft.com/office/drawing/2014/main" id="{97360DA7-7AC5-4B8A-8883-61EC9AADFD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358118" y="146767"/>
            <a:ext cx="574453" cy="574453"/>
          </a:xfrm>
          <a:prstGeom prst="rect">
            <a:avLst/>
          </a:prstGeom>
        </p:spPr>
      </p:pic>
      <p:sp>
        <p:nvSpPr>
          <p:cNvPr id="3" name="AutoShape 2" descr="data:image/png;base64,%20iVBORw0KGgoAAAANSUhEUgAAAjQAAAGjCAYAAAA7AI9lAAAAAXNSR0IArs4c6QAAAARnQU1BAACxjwv8YQUAAAAJcEhZcwAADsMAAA7DAcdvqGQAAJi5SURBVHhe7N0FfBRX9zfwMyvJbtxIIG5AkBAkuLu7S5GipcWLFYoVd3eX4u4e3D1YIARChLhsbPW+526mfdv/U6Etkg3n2890d+7cmYTM7J3fnR0R4CMZPHhwt6ysrC0ZGRkgCO/3Y2QyGajV6qO7du1qJhYRQgghhPytjxZo0Ndo+KBBg15lZmaKRX9NoVBAdnb2terVq88QiwghhBBCPqtBOAzMfUsIIYQQ8vFIxNePgeGgyH1LCCGEEPLxSAwGQ8m9e/c+c3R0fLx+/frzvHDz5s2jGjVq9Ewulz8dMWJEaEpKSp0HDx7sLVu27GMnJ6cnP//880PGmNK4BEIIIYSQz0yyYcMGaVhYmI1CoSgSFRVVihdikFF8//33NpcuXSoQGhpaom7dukV/+OGHoE6dOhWfN2+e36pVqwLXrVvnaVwCIYQQQkgesnfChAlp4nujI0eOeLVp04bNnj2bVaxYUXPixIkxMTEx7SpUqJB6+PDhl2K1P/MdDsNz3xJCCCGEfDy/PYfmf86nefHixYCcnBzw8/ODt2/fJjdq1Gimq6vrnps3b9579erVxzz/hhBCCCHkvf1pKLl///4EHMYULVr0VNmyZS8XLFjQ/syZM/2xrGFQUFAJRIGGEEIIIXnC747QCIIg5W8uXrw4fP78+ZMVCsWrypUr97C2tu4klUpTQkNDFz9//ny7paVlgcTExPbGuQghhBBC8pD1q1atCuNv7O3tJ0skknfm5uaROBq6aNGiRw8fPnwbEBAQ5+7uHr93794oxtjfXZJN59AQQgghxORRoCGEEELIJ0HnwRBCCCHE5FGgIYQQQojJo0BDCCGEEJNHgYYQQgghJo8CDSGEEEJMHgWaD8TV1dUDX3rjMASHPvPmzevNGCvIp5mbm/NyftXXgB49evR++/ZtRV7+H0jLlSvX+9atW78uB3+W08GDB/nP6YPDkIULF/Kf72uc+OfMq1ev3vv+/ftlxHHyETg7O/P18Ou2sWzZMr5uHPC9HP2ybfT/5ptvekdFRf1uXWC9UtOmTeN1+imVykF8HWOZTe7U/4XTzPm2h2/L5paQvAzbjaL4Ytw2JBJJ73Xr1vH1a43jFnwcXwfh0G/EiBG9Y2NjS+L7vEZeqVKl3nfu3AkWxwn5bATx9WPgjbQZDvONY5+Zu7t7I9x5NBFHwWAwwLBhw9RDhgwZLQiCQSz+13Bn0zogIGBfTk7O5nr16nV/9+4dVKlS5bxWq+27dOnSlw4ODueCgoJK6fV6J2zEXg8aNKizh4fHdXH2f8qidOnSmZMnT17VsmXLAdgA2h45cmTXyZMnG2B4glOnTm3eu3dvd39//6+xUdwgzvNHnPB3TJgwYcKMRo0a/SCW/Q4uuyHuUJuOHz8evvvuO5g9e/YuCwuLy+LkfGH48OGtnJxd6hgMDDcMLMCYX9jPJ6Njx45/+Df5pxQKxVclSpTYnJWVtbFBgwY9o6OjoXbt2sfPnj07HMPkU2tr6+PBwcHVsrOzrX18fMK+//77jvb29vfxb18Sd3A7Hz58WBznzYmMjLywc+fOhnZ2dgG4zT4XF/87uF07TJ8+PQnX1xwcHZVb+r9w2f1bt25d4sCBA7B8+XLAMDUblxklTiair7p81dHeyaGqjm8bSCIRoGzpMilff91zorHgP8J2Y2DJkiWXZWZmrm/YsOHX2NkB/Czuww7JZLVa/QCnHyxfvnwTXP/yokWLhuK22sHGxuapOPsHgSF6AAamkrhtGerUqQMtWrSYhu2i9tixY5OaNm0KuG3C9u3bwwoXLrxUnOW3bPmz/bAtWtC4cWO6TQf5rL6YIzRxcXFVMGQM+mWIj48flJyc/P2HCDMc7oy0GGjg6tWri3DnUOXJkyfzb9y4UXvXrl0uTk5OgKHg6MaNG6vjz+2BOyhv7EUbn2z+LxmwsYOUlJRsPrJmzRrrEydONLh06dLywYMHV8fl9y5UqFBtnHSIT/8LWv6srsTExCxx/H/88MMPVbGRHbR169ZB6enpg5o0aRIkTso3lJa2terVrTeoTetWg1q2amF8zc5RDxUn/2f4N9YGBgYCbhOzvvrqq+r4uuLKlSuNr1+/bu/i4gLz58/fj6GiMu5Y+j948KDITz/9VIzPN2fOnMLnz58vHhoa+h2u44oYWDtiOOLr9RWf/kdwe9YmJSXxtznGgj/BQxMG6kHr168fhMFqUK1atZzESeQ3mFzSwNvHb1CRIkVxKIJDwKCExATeWfsgsN3QlClTBh4/fvxTu3btauLrppCQkDYYei2xEwYrVqzYgdtB+VevXg29d+9eyUmTJvmJs34wuM3crFix4tcYYAZhWBqkUqkOY5D2OnTo0KAlS5YMwkAzCH9uZ7H6/2VsQxISEv60DSHkUzGZIzTYo5TMmjWrDe7IF6WlpfEPoTjl7/GjFmfOnLG+efMmP5T7q+rVq/OniL/DZed2v94T9pqgV69ej/z8/BqJRVyzTp06He7Xr1817OVc2b1799fYGKy7ePFipXLlyl0fNWrUBOzx//Ts2TOfmTNnvtq8efPX2JvegD+6yrZt23ZjDwm8vLxgzJgx23fs2KG7c+dOpwsXLvTBnd0mDC7YM5QI2MCY4e8Ljo6Oza4h7IUv7N69+zD82W716tWL6tGjx2DcYS7J/XWA70AXT5kypR3usMycnZ11uFPMqFy5cpsZM2Ycnz17tgx7XHIMKfYYVlSHDx9W8Z66mZkZjBs3Drp161bL1tb2BS5m/NChQ39asGBBQwxhJ3GHm4bvK2NI+6C9xP+C7dol1ZildpUJuhma9Ix/tFWbY91jCXobl1rNrNwLOoNerwdBIoFzuzcb2toZ3vH37w23InMr3MRqtLgucXRrK5ZynXDdbO/bt2+ZatWq3cee8GD8Gy7CQFOpSpUq13HdD2vbtu1C3D5L8rty4/pvj7/HHqlU2rxr166HevbsGYzb1B1xWYBh6DLO4/fy5Us59u612Hs24LyA60mWkZEhK1iwoMOjR49GazQa/y5dujTF7QhwuwBcVgvcFn9Zzkn8PBXl22WfPn02YbiJnDhxoj8PROL0fIGdPy/T3rLpLc1iE7LTVf9o21AIZrA2I8Q2qbC5pZ2FDW+DgPH5I1P0vTWV4gx8hb8vrKp0tAVDN7/zci/bbmIp1we3izXYCSpStmzZF9gujMdt4ycML5Vr1659DTsofVq3br0Og22lZcuWXduzZ09jnOeEVqtthZ2lZcOHDzfj7Re2KVpsF+WbNm2KwnkrYWAdg9tJ/+nTpwMuA3jIHTlyZGTnzp2n47az8u7du4DLeBEeHl6L/xK4TRa1sLCog+3N8v79+4OlpWUSbovWGHi/xe2096pVq8rgdjmuQIEC87Dd8sB616dOnSrDkCdLTU11wJ+f8fPPP6fv378/FdtGuyFDhgzHbb171apVhaNHjzarUKHCJuzw1cnMzAQMbNCgQQN1w4YNi2PdvwzehPwTMvE1z+M7XuwFzD948KCrTqcTS98PhgFITk4Wx/6/27dvC2/fvi0kjr43vtNHuOf8czKZTP7b0MW/4uJwh2OO034dx4CiwB2XK+5cIDIyErBBGoENwzvc+dhhI3caGxnAXhM/iqLHHdMTfrQH/wZabKyM8/8ClwvW1tZycRQwODnhTrJY/fr1C2KwCcUQ4/rDDz94Yp0y+Hd0xd5+FC4vfsuWLfb486yxkbHGXhnvacHixYsBd3TGfyQ2RGZv3rwBbFS98PcEbNBs8W/5d4+9+KRY6aKFpNePzZDcP+eqEP7hQUeDFswtigLfi/MwYww0/L/kGIkyItQVJMbHm70n3GtZWIJar/cWC/4Q/h1/XU8c/5kcbhPm/G/8yzh/5ds6BnJzYwHCcOqFAcQHdzo2HTp0CMcQ449hRcm3J1y/0TVr1ozH6fz8HFarVi1HNzc3V9wR8Wn8q4NbuO8zw+1Sh0FKgevfLjY21jUsLIyHaU+c5x/s7k0Ds/HzhojwycKpKBdF7p/1vUnxP/Mi2aAvap4bZnDgn1p5bJZUGfLW9Z8tjoHEJhWydTn8XLv/geHC+LfHVf2HbTL+bOO28Qv8PFrgOufrNiwnJ0eKHRS/Vq1avcG2JRA/rzuxk5SE24Xrjz/+yL9CAgxLMGHCBFcMEof4V57ly5fnIfcGjhuX9/r161nTpk0L5EcMOQxHjtgJXOnp6bkWR7diEM7G7cWWT8NQFBQREeGKnaAYDEZxGMDsXV1drTBEWeHPHochaUNQUJAldpA8MTxpse3+CUN2N94Z420MLhews6SVy+X5bnsjn5fJBBr8ACStWLGiEfZIfhCPWIhT/p5CoYCtW7cG3rlz53df8zRq1EhbuXLlPbjj+EdfO2HvhR+heY09FLEkFw8w2AMxBp1bt25l4weWBxvjNOwtG3sioaGhKn6ECYOBMTxgz5rhTge+/vrrw9hAvcUGxgwbhCX9+vVb3qRJk6o8XFy6dAnw93xTvHjxX35/Gb4X3+YeMeKNHTYyxq+gONwRtsFed70ePXrE4s8qdeDAgXEYWqZir28jhiMeVPphA3McGyrGd2g8ELVs2XKjODs/fGz83uL48eNX27Vrtxx7iA2xNwb4O90sXLiwcVpeISkSFKU+s7e51NN/uDqNB9f33zbMcR+R8iqtbAGptBhfX3y74oPexVedExSwR/hHgcYAZlY2YF699bPcA5S/hw27ir/iTiCbb5Mc32ZwZ2Zcb9euXcPVkPHrtoHhk39dBbiT+DU84zYyw9nZ2RXD7iHc+bXEHv2J7t27N+Q7Jl9f34G4jg6NHj2aXbx4Ubh69SrgdpJZt27dTXxe3O74xmg8rIA97x2VKlV6jL35RnwbdXd3P4DFH+Tr17xEUs7zZdaae23lgYW+Uaek/qMv2fkRmqSosApmTFrYeKQOAw3fGtSeFpk5/YseMPyTPxdWtXC2AYuvijyAPzj7BjsJv2wbObx94fi2gevfuG1geQbfFn7ZNo4cOcL4kRcMrZVevXpljev+zZAhQ/pUq1Zt+dq1a1vhK1+np58+fVofO0oPp0+ffhmXJ8EwUwzbiprY0TmG20wb4w9CuM20wtDkgvMenTlzZjlcFuC2FIAdowLY7lbdv38/YEgxdnJwu9lpb28P+DMGVa9efR+2Bzr8HaTYRvDfb8Pz58/5dirp0qXLLmx3pyxdurQMD4MlS5bci8Gq7ZgxYwDDl75Zs2bGn02IKeAtep45SQx7CD/iB5T9Mvj7+7OFCxf+g2PGf6tZx44dGe60tp07d262nZ3dyZEjRzIMYFVwp6J7+PDhJdwxzcb3azE4sNOnT/fjMxUtWrR2w4YNGTZY/OuncdnZ2bWxMaiPvezEevXqMeyFMwwRDMfTcNmzsc5sbGCwDSnMNm7cuIAvA3tOHthTZ1h2DkPNbNxBzsYe1+k2bdow7HVl8HmmTJlyvXHjxmzXrl0Md3AMQ+Fh/PfPw0aGYePFeF2cpw9v1PjvwY/w8GXj71KVj2ODNw97hey7777ry8vzk+Fjxs09efI0Ox9ygZ09d974umXrzx/ynIBOPXv2ZLhuNx47dmy2jY3N+fHjxzNc75V5oMSdztkXL17Mxp3SJr4N4Y7BeL7Czp07W/P1X7NmzW0472zc6c1+gjCMsr17977i63XAgAGRwcHB/KtTdujQoaMYqOdij5xv1yNx29qH6zaNrz9xUPLlcrheO+IwDpe/A3vqDAN0gDiJ/EbXnt1XzZ23kM1fsIjNm7+QLVi4hC1ctChRnPwh9Onfvz/Dz+xaDA2zraysrkyePJmVKFGiCgYGhkHhOK7y2Z6entuxc8KDqjEFBAQEdObrGaetxSC8qWnTpgy3i5YYIGIcHBwY396wzShXqlSpzFWrVl0V139/3G7qiNtHIF/OL7Zv3z4Gp0/H6SHYJmgmTpy4FDs/DNutE7Nnz1bhsl9kZWVV5XX37duXg0GKYbA6vmbNmjmBgYEGvszmzZvzdsXYlmC1XrzuuHHjGIYfNn/+fFw8WxUbG3vl22+/PYodVH6Y/dftkZAP4WMe8stTVznhh9PPwsLCXxw1HsrHD72uU6dO57Dn8iGCTQvsnfArEow9q2LFivGjGXMePXo0B8NAPPZqjD1u7F0DBpVz+HO7Y73oqKiourgjOrN7925+CSfv4WzWaDRZGHAGYK9qDDY0M/kRFWwMgJ8IzJePPe3aGJrOYyOxFHtag3CaAgPSuDNnzozHBsh4VIgfZsaGCfghZ/5zscHkyx+KIUvFz+3B38v48zDE8EPR67CslEqlKo+hKxx3gn7YoAbiDjcUd67TDh8+/AOW83OOLrVr164r9vzeiv/mfGHIkJFFCxSw9TZ+1cObWRkA/vs1+G89n1vjP+uCgXobhhfjCF8v2PhPwpC5/sqVK5H8UDz/apEfqcP1eaRt27Z9cNuIw/VaALeLlbiu2/CrXzjec05NTTV+Lejo6GjcJrC3OwKDzDx+xRI/kTQ+Pp5/NTU2LCys4qRJk1rxoz4eHh78KGcZ3Kbu8+VgD//S5s2bq/GvMytXrryyV69eoyUSSbrxh5Bf9e/fq7itbSHxa6LcjaNEiaI5GC4u5Jb9Z/3xc7iSbxsYMPlREMDt7nscDmFgCOPbBj+ah4GGbxu7cV0PxG0jMTw8vCuGj60nTpwwfr6VSuUBHx+ffhiCauA2sgeD0ep79+6NwfARjx0gGV/PTk5OycOGDeuJ28ChLVu28HByNfdXwODWtWsKbkN2/Og3BhI9DuV+/vnn+xjAjV954/ZxDsvq8rrPnz/vjsvcdP/+feN2haEKMBDD2rVrATtywK/wxE5b+E8//VQbQ1XDkydPrsH5J9aoUWP0wIEDU/Fzlo3/Dj/8N1pUqVLl16PKhORleeoIzSfAexv83AnjcPz4cW/cIf1yrsSv5djz4eV2xlLEwwg2PL9Oxx0SP//BvmrVqp44TZgxY4Y39tqNA59ubm7u3ahRI3Ns+LxDQ0N5XSOsK8Xw8+tysEHhP8cbG0TjOPbW+avRhg0bjGVeXl7eGFp4PeWYMWMcsYzfL6UIXzb26oy/O77y782Ny8F69ryM/GP8O4Rf1w2GRP635F9+8A7Fr+V8XWP57+4xg+NWGIh/Vyc7O9u4HfDxZs2a8XNf4LfbEF/3+GqL8xbAHe+v5bjT/PXcHdwOnfHFmy8b6+Wpc6K+MFY4/LqOrl27xtcH3y74t1u/lmOA4OW8rhG+t+TbEb41DrNmzfr1ggf+mcYX4zrFkOSFQdZYB0OPG44rxW3i1/OyOGx33PDFWC86Opq3Pea/LJ+3HTiee3KN6Je2hrchvG3g298vP4fXX79+fWE+D26vYRjQDdhBq4+dKVeczq/S8sdOnLF9w/eEmIQvLdAQQggRLVmy5An/2vzbb78dTeGFfAr/4BQ5Qggh5P04OTmdadq06exly5bN+kBf6xPy2dARGkIIIYR8EnSEhhBCCCEmjwINIYQQQkweBRpCCCGEmDwKNIQQQggxeRRoCCGEEGLyKNAQQgghxORRoCGEEEKIyaNAQwghhBCTR4GGEEIIISaPAg0hhBBCTB4FGkIIIYSYPAo0hBBCCDF5FGgIIYQQYvIo0BBCCCHE5FGgIYQQQojJo0BDCCGEEJNHgYYQQgghJo8CDSGEEEJMHgUaQgghhJg8CjSEEEIIMXkUaAghhBBi8ijQEEIIIcTkUaAhhBBCiMmjQEMIIYQQk0eBhhBCCCEmjwINIYQQQkweBRpCCCGEmDwKNIQQQggxeRRoCCGEEGLyKNAQQgghxORRoCGEEEKIyaNAQwghhBCTR4GGEELIn3rw4MHpKlWqvOjVq9ezqKioyowxoWfPnm2KFCnyokKFCs+vXr26/NWrV18NHjz4pVKpfNm4ceMX27dv/4rXExdBPhH+N799+7Yc38pXrVrFX43at28vxRdjGdaRnD9/XsbH+SDWzxco0BBCCPlTZ86cMVMoFHZpaWlFX758qRg3bpxramrqrn79+jm2bt26SPfu3UtYWFg416lTx+zmzZtyMzMzq2fPnm3AWQNzl0A+lYyMjBKvX7/WODs7Z+p0ughetnz5cnu1Wn0WA6gG10s6rqOWMpnsSr169TT+/v6a9evXZzx9+jRfrCsKNIQQQv7UiBEjap47d66tIAiAYcUwffp0AXeWUicnp2+Dg4PneXp61khJSXFq1aqVZ2BgoFdcXNw6xpjxiEDuEsinsnLlStWTJ0+OY2BJjImJseJld+7c+R7XR80tW7bcTE5OVkyZMqUyrruHY8eOPX706NEDBw8eTH316tUJ4wJMHAUaQgghf8cYTnBHaRxRqVTg7OxsUb9+/e9xJwnY8zeW485zkq+v7zgHB4cQHI0xFpJPZuTIkW8mTJjQBMPMKQwxSl62detWnZ+fH1SoUKGpXq8/EhQUNDIgIGBa3bp1m6Snp38vlUpTJBKJsa6po0BDCCHkveh0OuOrlZUVxMXFZZ49e3YSBhsoX758Nk4buH///olJSUl37OzsugmCEGusTD4HOf79GX+jVqsBAwvgeCKGmzWZmZkQGRkpwcDjdenSpWOVK1cu6uXl9a1xLhNHgYYQQsjfEfhOEXeOwqBBg4yBJjs7e97du3cnxsfHXy5YsKBqxowZC69fvx6PPf62PXv2jMYdJp0UnAe4uLhIeKjB9VEa191SDJvM09PT8eLFiyfPnz9fBNdl3+LFi28Xq5s0CjSEEEL+Tg7uCKOKFCmiW7x4cbSlpWW3ZcuWSfbt2xeDw4tKlSqlLVmyJAF3kDnHjh070r1796dXr14tKs5LPj0zuVxuzt9guEyNiYmBn3/++V5mZqbH7du3+4eEhCzDAFo0PT1987p160LmzJnjZZyL/KnvcBie+5YQQgghn8gPK1as+PVE36ZNm07ClwPjxo3bzxgLtrW1nYnjh3A4LwjCxdmzZ+/g9UzdxzwkyAONGQ7zjWOEEEJMHu4Q7bOysnq8efPGeG4GZzAYoFChQmBnZ7cad5BZxkKSZ8TExDQuWLBgIX6kJj09Xenj46NRKBRvcF2dEqvkCxRoCCGEvLdnz54FXL169emRI0d+DTQYcqBfv37QoEGDgriTjDMWkjyja9euN/R6fYVfTurGMAP+/v63J02aVN5YQP4WfeVECCH5zOnTp4t07NiRX0Hzu2HatGmYa1gBfE/ymAIFCpzFl9+trwoVKpzH13yFjtAQQgh5b+fPn/fetGlTxMaNG8WSXHK5nF/WncNTjVhE8ghBEMxxtfx6EZCZmRlUqlQp5OLFi7XFonyBAg0hhJD3duHChbbTpk3bc+rU70+/8PLygtjY2NsajUYrFpE8AsNmcQybtr9kzfwaaD4m+sqJEELykc2bNzfq37+/Ad/+7usLPsyZM4cfnLHA9ySPKVCgAE+fv1tf9JXTP0NHaAghJB/AoOK5YsWKsStXruz08OFDu2rVqoG3t7c4FUCv18OAAQOgRo0adFJwHoQh9Kpara78y0nBSqUSihcvfnPYsGEVjQX5BAUaQgghf4ofdRkzZsztAwcOFIuIiIDhw4fHaDSajjzU/CI7Oxtq1aoFrq6uNzDQ0FdOeczJkydLYui0y8nJMY7zq5yKFCmS5u/v/8hYQP4WfeVECCEmCoOMJCwsbGWHDh3iLS0tmbOzs+bgwYPJWO4jViHki0GBhhBCTBCGltJTpkz5qWrVqszBwYFhqNFu2LChrziZkC/OIBy+yX1LCCHEFISFhTVYunQpc3JyYm5ubjzMHEhJSRkhTiYkz/qY59D0xqEfDqHGsfd3B4fluW8JIYR8CvzE33v37g2bOnVqz3379tk1atQI6tWrt2fEiBGdBEHQi9UIybM+ZqDpj0MlHPgDsP6JGBxu5L4lhBDysWGYsdy2bdv1tWvXlgwJCYGGDRtGN2/evMe33357B8NMqliNkC8W/8qJD4QQQvIgDDLCrl27rAYPHnzD3t6e2draspkzZ2aePXvWT6xCCEF0UjAhhORhx44d+6lbt2786yRWrFgx7fHjxx9iyKEHFhLThBuvw4kTJzpiOu+4devWlmJZ6ZEjR3bEtx1nzZrVEcfd4+LiGnl7exvLML13wDI5r/sXKNAQQkgehO13rd69e48JCgpi1tbWbMCAAez8+fMjxcmEmCTh5s2bVV6/fn1l+PDh8P3332cOHTrUaunSpfOePHky3MLCAtLS0vhjxnnQmffy5Ut/PhN+APjzPMzu3LnzVzdQohvrEUJIHnPo0KG6d+/e3btmzRpb/kDJKlWq8PcXLC0tl4hVCDFNo0ePth0/fnwTKyurq+PGjYvB5F6+W7du4aNGjdIZDIaRffv2ZWPGjLlTsWLF9N27d1999OjRFn5vgosXL64RF/Fn6AgNIYTkEdi2W2En9GiFChWiMciwhg0bsgMHDpzEcjuxCiH5xh4MNjFpaWktevfuzcqUKdOCF3p5ef0wbNgw5uvrm3zv3j073PgVdnZ2d5YsWRJlnOvPUaAhhJDPDNtsgbfbq1evvlG8eHGmVCpZ27Zts3C8BIUZkp9IxFdOihu38Y0gCGBubi7l77FM6ujoyB83Lmg0Gl4mwelCoUKF+GRCCCF5WFRU1JRp06alf/PNNxWio6N1U6dOfb5u3boa/fr1e0yXZJP85LeBxhhebGxsYlQq1ctq1artycnJGVujRo0pOH7TwsJC8vbt22PXr19fW7hw4TJOTk6HxdkIIYTkQUuWLBk+cuTI8UiObTl/Ivb4ESNGBNjZ2d0WqxCSb/z2xnonFyxY0GDYsGECvs59+PDhCNzoQaPRQIkSJVomJibOe/78ub+5uTl/oipcunRJfuHChdxnkf8xOimYEEI+A4PBUPubb76pg+30+LCwMBgzZgy0atVqanBw8I9iFULytUqbN29uzt8wxgJ79+7dBt+2Wbx4cRscd0tISKjr4OBgLLt9+3ZrLKPLtgkhJI/Zu3dv2b59+0Z5eXkxDw8PNnbs2JPYIeVtNyHkX6JAQwghnwh2MiU3b968GBQUFMtP/K1atar+1q1b97HcQaxCCPmXKNAQQsgnkJKS4v3DDz8c9fHxYS4uLqxPnz5pW7ZsKY9hhn/tTwj5jyjQEELIR/bgwYNh06dP55eoMv4107Rp044bDIZmuVMJIR8CBRpCCPlIGGM116xZ82PTpk2NYaZ9+/Zszpw503KnEkI+JAo0hBDyEWRmZpZbsWLF23LlyjFzc3NWr169k2fPnu0iTiaEfGAUaAgh5ANbtmyZR4cOHaIcHByYu7s7W7Vq1f1Dhw45iZMJIR8BBRpCCPlAGGOKkydPHg0ODs6wsLBgFSpUUN29e/cFlluLVQghHwkFGkII+QAiIiJq9ejRY33BggWZp6cnGzlyZNq9e/eaipMJIR8ZBRpCCPmPdu/e/fUPP/zApFIpCw4OZuPGjVvDGKPzZQj5hCjQEELIv4ShpdyOHTvWlS1bVstH+/Tpww4ePLgodyoh5FOiQEMIIf9CZmam+8yZMyOLFSvG5HI5GzBgwL0zZ85UwJBDN8oj5DOgQEMIIf8ABhbzyMjII126dEm1srLid/3N3LFjRziW24pVCCGfAQUaQgh5T1lZWVVWrVq1vnr16szMzIy1atUqfdmyZXTiLyF5AAUaQgh5DykpKT3XrFnDnJycGH8e09SpU/VhYWHdxMmEkM+MAg0hhPyN5cuXd+nevbsO37LKlSuzKVOmLGWMdcqdSgjJCyjQEELIn8DQ4rlt27aLHh4eaXy0f//+7Pbt2xvpxF9C8p58EWiwcZEOGTLEDt/abdiwwY43NjhY2draGstSUlJ4mcRYmRBC/ga2F/LQ0FCH4cOHv+E3ynN0dOT3lnmLZQVxmkKsRgjJQ0w+0GDjYnnlypX5ffv2ZfwhcNjosLi4uJ7Hjh07Ubt2bWPZjh07sBrzEmchhJA/hW2F2ePHj9d/9dVXxidk+/r6qvbv338byz1zaxBC8qL8EGgqT506lTVo0OBQYmLitk6dOrFvvvlmQ5kyZUIXLlyo+vnnn6/UrVuXNWnShAINIeQvYXvScuTIkQv4eTKWlpYMQ41u27Zt3cXJhJD/iL4q+QvYAAnp6ekgk8nSHR0dB2i1WrCysuqJQ4kiRYp01+l0q3jZsWPHxDkIIeR/RUREdJo5c+b+TZs2DY2NjYVatWqtmj59es+uXbtuFqsQQv4jCjR/QRCEx97e3mv0en1Xa2vrS7dv3wapVAoqlUrdpEmT/TY2NtY4TaxNCCG/h50irzt37pzu27fvqgkTJgjYEYLx48dvOnLkyGAPD4+tYjVCSB6XL04KNhgM1qNGjSpmYWHRqFKlSuzAgQPaKlWqaM+cObNn3bp13zZv3pyZm5t7i9UJIcQIw4z13r17X5cqVcp4ozwMNVmvXr06huVKsQoh5AOiIzR/4+nTp/3r1KnzpGbNmsdr1KihadmyZTc7O7vbJ06caJuSkrLU0tIydu7cuRqxOiHkC4eBxQyDTMlevXpd7NSpk5dKpYLJkyfHzpw5s6iPj09TQRCyxaqEEBORL47QtG3btpmDg8Ou3r1770xMTBzKyyIjI6cHBgbu9PLy2tmnT59yxoqEEIL2798/D8OM8SqmcuXKaXft2rUTQ05w7lRCiCnKF4GGEELeB4aW9t98882SMmXKMJlMxkaOHMmOHz/eX5xMCDFhFGgIIV+Ehw8fNhk7dmyau7s740OfPn02RkRENBEnE0JMXL4KNJ07d77s6en54pfBx8fnRfHixSeKkwkhXyDGmNXt27cfly5dOtXCwoJVqFBBffz4cX7ir4VYhRCSD+SrQFOpUqV3giCwXwalUsmfirtcnEwI+YJgYJHHx8cXXrNmzT0vLy9ma2vLb5QXt2nTJk+cJhWrEULyiXwVaLDnFYUvxhP9+KBQKJinp+c8Po0Q8mV59erV3FmzZv1y4i9bvHhxdGZmJl0gQEg+la8DDT/pr2TJktcTExN/pB4ZIV+ORYsWTerQoYOxHWjRogXbuXPnDGwD6uZOJYTkR/kq0AQHB/8u0PDBzs6O9ezZk23atOlnHCeE5GMYWpqMGjVqj5+fn/HzP2XKFPb06dPvc6cSQvKzfBVo+vbt+6Z8+fI6DDY6/lq6dGmdh4eHTi6Xs4IFC7Lhw4c/fvHiRV86WkNI/oKfacn+/fvL9e/fP5l/1n19fdn8+fOPxcTEFBerEELyAEF8/Rh4oDHDYb5xzMTNmzdP+fz589/9ve7cuQMNGzacf/bs2f7YUwMfHx89NnRZ/v7+Zby8vMLFaoQQE4Vhxvb+/fvnv/766xLYYTHz8/NLWr169YsKFSrUEARBK1YjhORz+eoIzV95+fLlphYtWjwMCAhgUqmUdevW7S0GmwbYGNqJVQghJiYuLq7BuHHjTnh4ePALANjgwYNjjhw5Qif+EvIF+mICDYfhxWsOqlq1aiofrVu3Lv8aandCQsLA3BqEEFNx+/btiWPGjDGeKxMYGMgGDhw4Lzs7u17uVELIl+aLCjS/OHPmTP0VK1YwV1dX470pvv76azZ37lw6cZAQE4Adk8Z79uzZWrNmTWOY+eqrr9i6detG5U4lhHypvshAw2GjWOrnn3+e2rdvX2Oj6OTkpPnhhx/uxsTElM+tQQjJazQaTfCiRYsS/f39mUQiYXPmzGGRkZHTxMmEkC/YFxtoOAw1ktOnT9vOmjXrZpEiRZiNjQ0LCgrKOnv27D2DwVAIp8vEqoSQzwg/i1Zz584t0r59+wx+B3B+FdPWrVtvJScn2/LPsViNEPIF+6IDzS+wQbR8+fJlSKdOnWJ5Q8l7fgsXLmS3bt2aLVYhhHwm+Pm03b1794kqVaoYH2dSuXLld7dv3w7hn1uxCiGEUKD5LWwg602ePHlp/fr1jV9D1apVi/Xt23daZmZm89wahJBPKTIysk+7du12+Pj4GJ+QPWnSpNQnT540ECcTQsivKND8gSNHjnSrV6/eFn4pKL9JV6dOndKwR7gWA4+vWIUQ8pFdvnx5WP/+/Zm5uTmrVKkSw/cT8DNIYYYQ8oco0PwJbDitT5w4cbRNmzbGozX84XY//PBDWGJiok1uDULIx4CfveD9+/dfK1asmIaP8quYTp48SSf+EkL+EgWav4ANq/L69es+CxYsiHNwcFBbWFiwmjVrJh84cGADTnMSqxFCPgD8TFlERkb6z5gxQ8VP0Oe3VBg4cODtbdu2OeE0elwJIeQvUaB5Txs2bOjZvXt3Nb93jbW1NVu8eDHvNXYSJxNC/gMMLDYPHz48yb9i4qOVK1dme/fufYbldOIvIeS9UKD5B7BxHTRu3LjdjRs3Nja6NWrU4E/y7o/lpXJrEEL+Kfz8yJYtW/ZztWrVjJ+rtm3bpty7d28Nlnvl1iCEkL9HgeYfwkZWcubMmW87d+58ix8W9/b2Zi1btnx8+fLlpXyaWI0Q8h5ev349qFGjRjv5CfgFChRgCxYsYPHx8U3EyYQQ8t4o0PxLsbGx3qdOnXrTrFkzY6+yfPnybMmSJdd1Ot2E3BqEkL+yfv36Pp06ddLwjgF/jMG0adOmY6egsjiZEEL+EQo0/wE2vo4vX75sir3KVCsrK2MPs2vXrrq1a9cOxGl0NRQhfwA/G967du2KcXV1zeEn2nfs2DHt8ePH/CsmOvGXEPKvUaD5QA4ePLiobNmyj+3t7ZmjoyM/dJ5z69atithIO4tVCPmi8ZB/+vTpMuPHj49WKBTMz8+PjR079rnBYKATfwkh/xkFmg8IG2yLH3/88Rq/wzAf5U/x3rNnz1ksd8ytQYhpwJAROHjw4G74dkBQUFC3I0eOFLxx40bdggUL8rJuEydO5K/vDT8D8suXL2/r06eP8bNRvHjxlBUrVmzBcjrxlxDyQVCg+cCwgfbYv3//99hwp/CjNfx27XXq1Dl68eLFcWIVQvK8QYMGTevRowcrWrTops6dO/ObSp65c+eO7qeffmITJkxg7dq1YxhQpovV/xJ+JgbifNsqVqxoDDPfffedYc2aNfQ4EULIB0WB5iNJSEgo37t378H8ZEe5XG48aXjevHknsefbUqxCSF72Y6dOnTCLsKLTpk1jY8aMYVFRUd/eunWrAZbVUSgUN3fs2JEh1v1T0dHRfcaNG6f95Sqmbdu2MZVK1UGcTAghHwwFmo/s5cuXE2bMmJHJnxLs4uLCnwuVPnv27Mq4UzAXqxCS52zZsuXH6tWr8yOMCfwr1Llz544SJ8GJEyf6Vq5cOefKlSthYtH/wO1bidt980aNGmXzbb9evXps9+7ddG8ZQshHQ4HmE8BGXHr27Nlz5cqVi+a3c8eeqh4b+9AzZ84Up2BD8qLvvvvuR35Lgh9//PFZgwYN+NemxtsR6HS6zvxoTefOnWMw0PzhCe9PnjwphIEo2tnZ2eDg4MCaN2/++t27d3vEyYQQ8lFQoPmEHj16FDR79uxI3vPFUda3b1+2efPmxRhqmubWICTP+PHbb7/FTZMNnzx5Mvv++++ZXq+fvGrVKgMGnAdz5871EOv9CuuaXbx4sV3Xrl3v8cux+QNdlyxZ8hTLPcUqhBDy0VCg+cSwca9x5syZidgDZjKZzHjp6tSpUxmW0XOhSJ4xduzYqb169TKeO4MBhS1fvvzQnDlzcvizzHC4g1XmzZo1a1Ju7Vzbtm1bx+viW/5YED3OMx6396DcqYQQ8nFRoPlM+O3df/zxxzV16tQx7gDKli2rWrdu3SHcAfjn1iDk8zEYDEUGDRrEr0Rq3rNnz+a4XfJbD1Ti4zi0w6EbBppW+MpDeu9JkyYdLVasmHFb5kd0KKATQj41CjSfEe4IlOPHjy+MO4wIfm4Nv8S7bdu20ZGRkcdwGj0XiuR5Z8+ebfHtt99mOjk5MX4l08CBA9e8fPmysDiZEEI+GQo0eQD2hgudPn36RdmyZTP4XYZ5T3fUqFFbz58/T0drSJ6BweU2v7qpfPnyxgG31xwXFxcdv4qpRYsW7OrVq/spiBNCPhcKNHnI06dPu/bs2fOIv7+/8dD9N998w2bPnt0fdxLBuTUI+XwqVap0XxAE47b5y8DPqencufPzyMhIuoqJEPJZUaDJg9atW7ds6NChjO88SpQowWbOnBmzd+/e8uJkQj45DNV1W7Ro8U4ikfwaZvj72rVrP8FppY2VCCHkM6JAkwfhDkKalJTUfvbs2dcrV67MzMzMWJEiRV4sWbJkJx3SJ59SVFTU2lGjRu1q1qxZjKen5++OzvA7YLu6um7l9Qgh5HOjQJOHYXgpOH/+/Kr9+/c3WFpaGk8a7t69+1PcyUzjoUesRsgHw7ersLCwSjt37gwtWbJkaEBAAHNzczMejeHBmh81/GXg497e3vRVU97BOzv8Rp18kE6cOFGG61PWvn173laY8TIcCMm3KNCYAK1WW//s2bNvcAdjsLOz4w8MZCdOnMiIj4+vIVYh5F/BHZ5TeHi4J+70PBctWrSlR48eGfb29lp+cjoP0D4+PqxXr15v7t69+6ZLly5vXF1d33h4eBgHDDNvihUrtkxcFPn8+GX1T3C4Z2Njo2rWrNm7R48exTZu3FiF4fMVvmasXr26K3WGSH5FgcaEYICZ2a5du2sYbIyH/HHno8adEH9Y4P/ctZWQv5KdnV1/2rRp9Xfs2BH6ww8/8K80jduUr68vCwoKUgcHB5/avn37qaysrA25cxBTge1BILYNehzW4Ojczp07Z2JZOX6RwYIFC/AtK5hbk5D8hQKNicHGyGLlypVzy5QpE86/BqhRowYbMWLEpZiYmBFiFUL+EG47hW/dujWiVatWE8eNG8eqVatmDDH29vYMgzKrX7/+OSyf++LFi765cxBTdOrUqcuBgYGq27dvt+7QocPSxo0bq+vUqbOc3/l5/vz5e3E7sBKrEpKvUKAxUfv37y+3bNmyZH4VFH+EQs+ePRkGnSXiZEJ+9ebNmx9GjRq1uUqVKnebNm3K+E0csZjxp2jPmTOH38xxwPXr17/CHZ1r7hzEVOE6bI1twbs+ffpE8fG1CDs/fB0bn62FYbaCsSIh+dB32MunQGOisPEK2LhxY78BAwYYd1CFChVigwYNuvP06dO2uTXIl+rGjRuOuC+7U6pUqTv86yR+PoxUKjU+O+ynn37i52BdmzhxYlmDwVBWnIXkA3v37p1as2ZN/jDRynzc3t5+3ciRI7MTEhL6YdvAj+aGY7vhYKxMyGcgiK8fw1e4M1zfsmVLfVZWllj018zNzUGtVh/AxE/Paskjzp8/b3f58uU12Ji1e/36Nbi4uGgWLFiQWBq5uromiNVIPoU7KIv4+HibZ8+eFccOyt5ly5bB4cOHpUql0pp/XtNQ165ds6tUqbJz3759kzAEg52dnVoQhGxxESQf2Llzp3LIkCFzOnXq9O24ceNsChQooPLy8trYqFGjHr169cqZMWOGokGDBlkDBw70xnVP7QL5LD5moOnl7e39Iw7Rer1eLPpr2MsDrHvh0qVL48UikkdER0cfwt5Y8Tt37vhFRkZC8+bNnwYGBg4YP378Ldp55T8ajabCtGnTFG5uboPfvXvXdu3atcDXu4+PD+DOjE+/OGXKFGjWrNk3GHT41S8kH9u0aVPwhg0bFvDbPGCoaY6f+XQMuaMw3DTFzo7ku+++M2CwGVGuXLnb4iyE5CuDcPg29y3JD7C3XnLJkiXLqlevnsNH+XkSffr0WYOd9G65NYgpw/VrGRISMrBatWoDhw8frv3tib0tW7bk50q8wAC77PXr19Ny5yCEkC8DnRScT128eLHTmjVrGL+7K78pX9euXdmFCxdW4w6xqliFmAgeUhMSElYPHTp0dbFixQ43adKE8fsR8Ul16tRhc+fOZWPGjJl5+fLlvliXnvtFCDEtL168+K5NmzZX8e3177777uqrV69qPnnyZHNQUNA1W1vba7t27bqMjZtFbu0/RYEmH8P1X+nQoUPL+RVQfJRf7YC996jHjx8Xzq1B8rLs7Ow5u3fvvtqgQYNXVatW/fXEXv7wUgwwrGnTpi1mz55dGdczH+iRGISQPO8Pz6FxdXVdUL9+/aHOzs7N3759ezg0NLR3kSJFxpYvX97f0dERMNDw7869sFcXKc7yR3ig4bfEnm8cI/kO7ujkx48ft4uKiro0atQoD51OZ1GiRIm0SZMm3a1SpUp7GxubZH4be7E6+Ux4IImOjrbfs2ePZenSpW8sX75cevbsWSeZTCbgNH4+TE6LFi0yO3fu/HDRokUdp0+fDmXLlqUTO8kfwm1Gmp6ebvfs2TOxJFdAQADgZz4FP/MGsYiQT+oPAw2GlznY8H2PG25v3DjXNW7cGLAR1E2ePHkmloe1adNm+YQJE6KbNGkSIM7yRyjQfEFw+6hz/fr1vZcuXbJ78+YNzJgxA2rVqjW2YsWKM8Uq5BNLTU31X7NmjSMGzcbZ2dkTN2/eDPxKNS8vL95pAYPBcH/q1Kn8zr1z7O3t94qzEfKX0tLSiryJjHwe+igU5HK5sUyr1UJQUBAUL17MBfcZ8cZCQj6xPww0uDOaunPnznFWVlb80DTwqxn69esXh728X25rHbJw4ULPoUOH+orjf4QCzRcGd5DtcLtofuLEie6nTp2C6tWrg7e39yjs9d90cHC4IFYjHxF2QlofPHjQfv78+eDr6zsuMjLS9/z588CPrFaqVIm/Znh6eu4aNmwYv49IP9z5vN8liISIbty4UeTx46fPnz1/DtY2NsaytNQ0KFO2FFgXLmLZIjj4/e7TQcgH9j+B5unTp4Hff//9xqpVq5YoX7783O3bt4/j95u4cOFC9tKlS/u6uLhEduzYcdeCBQt09evX/6vn/FCg+UJhmPlm8eLFTe7cudMMQw5Uq1Ytrn///rtwe5lKvbcPD0OMFXY2pmNwhPT09IFv3ryR4k6H96ShXr16YGtrG4rvV//0009QoUKFSFwHB8VZCfnHDmdedVMdjoyKfBOFgcbWWJaWlgIlfQtDw3YtZppLpGONhYR8Yv8TaHJyctoNHTp0t52dnWHSpEnXhgwZUpUfnr5+/To0atQo08PDI23WrFmuY8aMqd26desQcbY/QoHmC4Y7Wafz588fXLduXZVt27ZBxYoVoWbNmrdx26mMO1SdWI38BxhSel66dKnHlClTrJRKZTD/qo9/peTv7w/dunWDzMzMUb6+vrd69uwZhdNfirMR8q9pD4fPyT7wvPpO59CKiY5SsLbIfXRTWmY6BLwBqP/EEz/7EGLeqRiYtS2cLXFSNjFWIOQT+J9AgzsixY4dO2Zs3Lix95MnT8yaNGmi7tu37xBsHAcOHjy4eEZGhmTq1Kk5nTp1KoQ7JrU42x+hQPOFw23J9vHjxz4XL168MGHCBEsMy9KgoKDYQYMGbevQocNPEokkXaxK3kNYWJgNDyrTpk07uWrVKk8MMwXMzMzk/E7c/Aql5s2bqzp37py+efPmSvwRBJ6enrH4GaWTssm/gp9fgb1Iss7e9tJG4mR2PWflQ0EWm+0q2MhgU7MYSPG0AGulpbEuDzRFogRost0aLCUKYHIJaEAHamd5rLyxD1M28QNNTFZNcw2Lh26FQSII9NknH9wfnkMjMk7DjRp+0yj+UdmfoUBDjHjDiCF52KlTp+aeOHFCSElJgenTp/Mb8zUrU6bMY9yWsG9H/i/8u/HPT/GRI0dCYmJi4UKFCu1cv349JCcnC/yoKXYyUvz8/N5gWIQaNWoctLKymkwBhvxXBsZ8hDn3bXOYppU0TjdBteI2ZhglyNxtIC0n47Whk1/2xQppxZ6GhYGlRW6gyczIgODy5aB2YKXHukOvtJqdz4ElZJW2MShAn5gNLDkbVJYGkNbzYBati4H2ecJXBo3hseXA8gBuZs9wu+U36yTkP/mrQPNfUaAhv2MwGCbMmTOn6pkzZxqcPn0a2rVrB507d35Wt27dZnZ2duFitS8eBpmK+Pfxu3XrVnlLS8uh27dv5ydiGk/sLVeuHD9Sc6R///7pTZs23VaqVKlj4myE/CeGsKQumcMvglCmwFTLG6k+6tOvQe5kAboge8hKzvjZbmptYI3d+GNp3iXEx6999uwJdmylxnl5J7dw4cKAobsnhhMtLzMww1TheoKPavMD0Gx/Bspgty4WMVrQPksEPc4mqVgIzGr6gOp1zDJBJ1y1Gl0DoIzVNZw/wrhQQv4hCjTkk8KGzyIkJOTbzZs39zl58mQRtVrNz6+5OXr06PM1a9YcI1b7Ir18+XLq0qVLzVJSUjqnpqa6nzt3DlQqFT93jV+xpHr+/PlPkydPhqpVq87HRp+uTiL/GX4eS8PdtC6qcWcsrF0cv9WffgP6mHQwq+YD6Q76R1IdbDGbXDHHrHyhJeIs/5rmccIAw85w6+z190HWxHus1TuJvfZKJEBSJki87EFa2RPSkhOug0p9yfabiqCrX+iivJDVEXF2Qv4WBRryWWBDWrxLly6l4uLitmPAMZ403Lx587Njx449iDvr/9x4morY2NgKZ8+enTxr1iypo6NjfX5SLx9KlizJj17x+3xssre339GnT59U/LtcF2cj5D/RJ2TOE7a+LJ6267G/nczKX3s/BjIzs8DumwqgikkaY13e6wEbXuqVRCEJE2f5oAzMUAF2hTukL7kFssY+Ey0TWKXMQ89B8iod5NZKkPk5QIo6LVEwwG27PmVBU9P5tnkFtx/F2Qn55HigoUcfkL90//79r5YsWZJlY2PDXFxcWIcOHXKWLVvWEQOPQqzyj+B8wq5du/i1pL8MFu3bt7daunQpvxxDyQecnnuc/BPD383cYDAoK1WqpNy+ffu67t27R/C7KXt4eBifn2RlZZX11VdfZZ0/fz5r3759lVNSUrxxnr97xAghf4l/JnBQsugsT/3jpAjV1yciUrzXML3bRpZjtYIlF12n1S58kKW5FXuSnTducx+zo/s/DIw5sHsp3ikt93urD71cot0QlpVab3dWss1ipnNYywzum1mqy3KW5LwsIr37sQj9yZgI/duMeYZ5V5XGf1fuuWaEfFQUaMh7wQZJdurUqS0VKlSI4Dt2hUJhmDVrViKWFcNpuTe6eE+8gcPAchffPsThJgaGnObNmydgSEriz5vCQTt8+PCNT58+tTbO8Ang71Rs1KhRxS5cuBD6448/agsWLKiVy+WMBxl3d3dd+fLln6xfv/7e5s2bLfnfgg/irIT8J4azUUW1ZyOnan8O16ZU2aZTSRYyXcENTB2wlanaHnpmuJXyxJCpbS5ud3nimV3G3+X8eZnuZWoXw4X4J2ndjj1J8lkdYyi1i+k8NjGN9UqWZLaApdXdqdUufaRVn4+8kt7xSDFDSAxvL3zExZAvEH3lRPKM2NhY5zVr1pwNCQkpyc8f4V+5NG7ceB++bsMAsE+s9t6wcSvdsmXLa2XLlj3i6uq6qW/fvu3nzZvX9d69e9KFCxd2K1CgwDax6geHP9vr6NGj5Xbu3FkwODh4GX/+2ZUrV8DBwcH49VpCQsJtDFqRvXv3voKhhj4j5IPBbc8edkTVTpt63sysUsHtur0vQZaqAWVFL1DZ6tMEH9uzFqOCdVI/+47iLHmegbHi8E77U9bq26A/E2lrU9CpLnuRDIbIdNAnZ4EhwA4UNbwgu7hVim5fWB9l7yCQdi+mlQjCYXER5AtAgYbkKdgYB1y6dKnDtm3bfti9e7e5mZkZDB48mF+WPKpatWpzxGrvZcmSJSd37NhRY926dT1u3LiR8f3331ctWbLkKFzWlUmTJvURBOGD32zu2rVr3+DvXhDDWV29Xl+VX82VmZkJdevWhTJlysDz58+nYKjSFy5ceD3+/ChxNkL+M93D+PaSjS9Kpl95U8rW0amV9tQLECzkIGtTDNLV6ftsWhR7wDr5PMadvEk/twvbCHPQwujsVfdAc/gVsNjMwnalvbvpr0aCPjwRJA7WICtfCPTFrEF18PlUs84BBmWPkiApaj9RXAQh/xh95UT+NZVKVXvQoEGTMAjw+6qwcuXKsQULFhzAxqxmbo2/ptVqWzVr1uzdlClTjE+NXr9+ffkSJUr0rlOnDpsxY8YTXE6wseIHkJGRsQVD0wFc/oHy5cszb29v4+9cvHhxNmHCBLZ27drrq1evbok/s2nuHIR8OJqrUXvSmu49kFJuczrz3cZyYAnLLoWvU2+w1Jq727MH6XzbsxOr5zv4b1OyW8kt07scaZkcvGUgG3+LZVfcyTKERUwjXc70hbcx1vAIS/ZYdSKj36kD7Fo8b0fcxNlJPkJHaEiehY2OJCwsbP7Ro0cHjhkzRl6gQAF+lCNp/vz5rwsXLlxZEO938X/hfMLMmTPHXbt27aegoKBKEonk1uTJkw18WunSpdv7+fntGj16dOcKFSrsMM7wD/DfCV+kr169qhQXF7d2+fLlcOfOnSL8Ia78hoEymczQrVs3fcGCBdc8efJkEX/quJubWwr+rsZgRch/gdsfP6FdonuY2ERyN2V22vRLEhsw84cUrfHZXVZti2n1LTxPS45HDzNbU51JFIoXuXN+OVhUThH1/JuQ/STZUtm18BXNidcyzbFXYK2WyaU2CpDYKiAlIjZKUs0ty6ZnWTAUkg2R7U46C6vK8RvG/mGbQkwDBRqSp/Fwgi+KK2j48OFeGCQcFAoFf/r75ZIlS/Zs3bp1BDZCxrDyi6ysrCo//vjjFWzgE9asWeN55MiRxtbW1vsOHDjQMyoqaqm3t7d0zpw5bXC+E+Isfwt/D2/8mVL8edMePHjQcuHChbL09HQZPydGLpeDu7t7+JAhQ8DLy6sVBq+X+DM0//f3IuTfwu3PN238FUFZw32lJCS2Wuqi63JrmVLKd84qbfYr+2GVWZavYpClk/l5qOWtw22PnpeG8O9mDiGvhdeTQsB1cr0L7FiEY9aRl2CWLfhZGGRgyNRCSmIiyAKdc6w6B4HOwjBbvfnRZvN+5cC8f0m+g+QPc6WQQ+grJ/JhJScn1xg0aNARHx8fHhTY119/zebNmzcJG63ffQ2FwSegSZMmRzFolOXjGGqqNmjQ4Ci+PVW/fv2jJ0+e7M3L/w4u13Lv3r1Nq1at2nzGjBla/rUXL3ZycmL8q7BatWq9mTJlypHY2NiVuXMQ8uHg9ufIclhTVfcjHXQrHrGcWntZMsxkWpd1jDU8xlSdjjxX73q+R6xO/gF9XNZCw+awI6l1dh5JrbEjnVU9wHTum1gWLGQZdiuYus1RxjaEs+xp12ZnTL7SlGWwprg+6GuqPI6O0BCTs3jx4lFRUVGzli5dCs7OzjBw4EBtQEBAyxYtWhwXq/xr2GgVi4mJaTV16lS4d+9e8YIFC3b75Y699erVg6SkpFPu7u53Zs+eDUWLFj2GvbfL4qyEfBC4DbaHUzH+mSdfVLSU27TUbr4PGbFxYF+5KEB1d8hMSV1sOa52JvOS7ZQIwgNxNvIv4d+7I1xICMr4+S4IBqGZpZltoOFKJGQ/eIs7SCkoK3mAUM0bVO/izoOBnbYeXhVYOdsb+Lc/Jy6C5BEUaIhJwoDRYd68eR0uXLjQ9vz581C8ePHE3r17nx0+fPgQDBlxYrX3lpaWNmnnzp0BZ8+eLa5WqwMfPHgAERERUKxYMcCgBKdOnfp66NChWd27dw/5N8sn5O8YnqQVEY68nqK6HdnUOh6ssq++Bp1OB9bdy4C6kv0rQ5r6B+Wo8vw8j53iLOQDw3BTHJJZYMbMSyCzNmuqsHP4ShcSDtqQSJAk54DMzQ6kJV0gXaeKAYXskk3vsqAv63BP5m0zS1wEyafoKyfyUWHjYztjxozAwYMHJ5mbm/Ob1LG2bduGv3jxYitOk/zRIM7K55Xw+95gIHrYsWPHh0WLFjX4+voypVLJbG1t2YABA/SbNm262KVLl8DIyMiS4myEfDDGbXIik6gPhE03DLz4MNlhSSTz3MrSYQFLLrxWr1n5VJ+zKXQCOxoZiHW9xNnIJ4J/cyscAlXrHwQmVdoamDX75lrN2Ov6ZL81+lSYx3RO6xgrsp0l+aw2pBTb8FA39eZD9fXoQ2zixP9pbz6jSjjcx+EuBuGHX3311UP8vRrv3bt3J3YC+c1HB/FK+QUdoSEmDz+gRa9cuXIag43LmzdvzJycnKB8+fIZCKTS3Kcc6PV66NGjh/rUqVNlatas2S0iIuKHRYsWSTUajRLDEL86Cfz8/KK///57AwajkSkpKUdr1aqlxUZAbVwAIR+AcUf3Mtsttd8xibKFz3X15idWwtNUK2t7a1CBGlgJ+7fKcZVALmeVhKqe6ThLJm6D/Nwt8pnhupNBPCjiv9sNNh1LdzRLNEzM2BsKuhuxVnb2dvYsRwfaLDVkW7IM8xb+IKlaSJU95kolxdcBDL4pDxbuFm/FRX1KchysV61a5Yxt5NN3794dOnnyZPtWrVqdS0pKqnr58uWZOH2ssSb5S3SEhnxSkZGR3w0YMOB8QAA2INj+/N+hcuXKrEKFCsb3/MTe0qVL88cPnJkwYcKZ2NjYE9hgfZZnPJH8j4dutvZZ3YzvQ8axiXdYut1yppEvZ6zcXpZccmOYftTVM9rnyXznQkyMQW0IMoTEnkn/6uiZJNeVN1jNQ0zvv41pFCtYGsxjWbX2MO3Umyy91KY2qn6n6movRtXF7eG97qf1ody9e/dc2bJlcw4dOjSSj+PPtxw+fDhvC6fy8fyCjtCQfGcrmj9/flf8EIsl/1/t2rVBoVA8k8lkxwcNGpTWoEGDyeIkQj44Q6rm28wR581AJvSzeqMP0JwMB4m9AmTVXCH1aexyu/mN1KyZ6zqJIDwWZyEmjAcFCFP9lL3rMaj3v1TYVfT+Bh4m8bs4g0GVCdLiLiAtVxD0ATaQefn197KOAQaLHiX4eVELxEV8cPg7Ve7Xr9+21NRUi927dxfkZcnJybY//fRT6oIFC6bh6HheRv4aHaEhnwV+gANHjBjxu6MzfGjWrJlmx44dfXB6EI4T8lHg9lWc3U/fmNpwzxZ9h5NM77OVpcIs3K3sY6qvTzxPrrWzh+7U66/E6iQfM2ToumctudsjufyWHpmzbuhZnxCmLrKFJcM0prNfY9wmWK8Qllprx+7Madc3svDsjbj9OIuzfxCXLl2azW8zMWXKlC5ikTHQDBs2LN8dofmYKNCQzyIpKamKeDj1d8PIkSPpfBjy0ehV6tmGNc9upZbaGGEovYtpcYeVAvOZqv1hpjv8mhn2vmphyDbQ06C/UAbsSGnOvwlO7XQgWH381Uvt9FssrcrPGG7mMY3VKqb33sJY8F6W7LfmeUb/07cMt1JusZTsWuLs/5bg7u4+tWfPnuzYsWPmYpkx0IhtJD9Ck2/kicfFE/IhGQwGDQ780urfDVqt9h32fn79UBPyb+F2xK9iccna+thLezv2XeaQ88lpRTd8rx9zKdgyXu+dps3MFsaVi7MO6xmir+3lIG3m5SBp63tIopREiIsgXxh+zyCz2l637Xa0um3WyKe0bGCwA6th42Ab1mundE/TuMyajnHJL6LjzNP0RZSHooMNzfYHJ/uvP5HeYl+ybv3zZM3+sNGqTgddWLjBBbc9C3Gxf2n79u2VPT09u9WvX/9d48aNFWIx2NvbMxcXF94uqnJL8gc6h4YQQv4BzaOE8vAipbEsUzo5a80d0F18DVYFC4DE1xZU+qzb1rMa5EDNAktwB7ZLnIWQ96a5+HatcDq6aMam+wAKWTk7ubVSF6UCdVomGErYgVXbEpBjazig2/VinvXgSgBdfOMFQQgTZ/+iUaAhhJC/gT1iK9j1+qvkSefArKLrEvn5d1Ltm2SwCvYGVWHzbImZdKPl5GoAXlZDceeiEWcj5D/RPUvsLb2dWi599R1gMqGurYVdEf3taNC9SwfBXglmNX0gw1Efrrnwdp51v3IgdPBJkHvbf7GPw6BAQwghf4JlqdvDmvC6qcuvu9m5uTTTXYkEvUwA8w4lIF3I2G9ZxPmkZHTZWIkgHBJnIeSjMDBWVriYWD5t/mWQ2ivqW7kXaqs79QL0t94Z77clC3KBdGem1d+NXy9v6Q9WPUoDq1IgFLfNpT169xpsa2lfXK/PfWapQqGEokX9wvr165ev9s8UaAgh5P9QX48+qpt7z1bzNLGkndbcVv0yCTQB1qDsWwo0d2JbWHxdLpnVdn6KO4tkcRZCPhnGmD0ks+KqGSEgsVFUsXBzmp194AnoQ6JAmSMBoYAFSAtZQZo8R6MoZHdrocetCjI/R7lMyL3Vllwuh6SEhJsTJoyraCzIJ+ikYELIZ6FWq0tt3749MTAwMPW7774Lj46OrjplypQ47G2GV61a9d3hw4fXiFU/Ktw5KAyRBgftxchG+v2v41JKbIiDlsebKC4lVNW9SrVUB1glG1bWOCsUtXKRDglysdza5LBQx+UKhRnyuQiCkCI4Sq7YzK1zxfLHynPh68IuhhreLoqtjapJrrZPVnf1SU7JTEs1C8swM7+aWNXyrVYuyKTGO6LzQSKRQHZ2dpa4uHyDjtAQQj6LlStXpixdulQ3YsSIx506dUq1trZeULdu3ZB+/frVvXDhwvbVq1dfzcnJaS1W/+AMjJXRzbglY55WP0pfZDZXLbkBZmkGUPg6Qmp6+n37oZW1mgq2MxV1ffaJsxBiMnD7tjFEqs7A7nBY8GJ/UWnJAjZyCX8SAhi/ooqKjAyZPv2n2saCfIICDSHkk8vIyGhQs2bNowaD4R5avGjRorQdO3ZEFShQ4G5MTMwCf3//3lqt9tTevXvbi7N8EIwxW9BA68wfQgSpk8V68zPvIO3sM7BwcgCzWj6gUmjCZNVcryr7B/XGXrBBnI0QkzZo2LBTxYoWr48hxzgulUjgTcSrkJkzp+erQENfORFCPrnw8PAJKpVKZmVlZahWrdqY27dvH5o+ffq4rKwscHNzG/bgwQMbb2/vD3YjRGzIO7LLSQszep/cAkOvbVAefbc+a+wZMCTkgN3MJqDr5j8LZlYbarWlcWeLAaV7UZgh+YkmK8c6JzsLcrIyjYNWo4GCBV3e6142poQCDSHkk3vz5o3axcUF9u/f/3Dbtm0Njh07FhEaGtoWQwwsWrRo5JgxY2Ju3bpV/969e//pKydDosGdrXt6VtV0/yoYcWGIbGdE89SV14GVcwSLdc3fZVexqwujS9a1XFh7jOCvWCQRhP99ABghJi4rSz0w7l1M3diYd8YhKTGurrNzgQHi5HyDvnIihHxyhw4dcpo7d25crVq1duj1+vDLly+Pa968uebo0aOKBQsWJJ4/f97p0aNHsHDhwm9tbGyWi7P9LQN/OOCoK5KcQLvhZnfT+qauv2Nub2XrpE7PhGxLlmU7tZ6e+SqXSBOzl0OHIloMMPHirIQQ8qd4oKFnORFC/tDx48dD3N3d79va2j7cuHFjyLNnz8oPGzbsgVQqfVS5cuUHISEhcxhj79XpYm/VpVR1dpfKXvcoKr3izwaVdDEzFNrIVEU3sZRKWx8Yjrx+YIjJ8nrf5RFCTA8doSGEmCQMJ8Vhz9ugzF0PfCz9C07L2fwQpNHZIC/rCmmSzGcW5T3uCcNLRcoLO4wRZyGE5GMUaAghJsWQoRutXXDbXh2W3MQ6URqoPfUSwFoO8sZ+kPbo7RzbvpWSNN19Tprbm98XZyGEfAEo0BBC8jwDYz7wIHVZxrhzIMuBxsq3alCFRYN5sUKgbeL2Vn8hur/1zJogqedxXJyFEPKFoUBDCPns1q1bfzw+Pr6oVqsDxgxgaWUJtlY2e/q075VsuBzbTzX3stLyraagoNJBZkYmCE28sy2+CQaJlHWGCrY3JVZWseKiCCFfKAo074ExVrBhw4Z2b9++le7fvz/O0tJSUaxYMeuMjIxfruN/hAM9YZeQf+nHHyc+cfPwLKbX6/lt3SFTlwN2t9Ogy3FnkGXqQeZiDenmmkzLjiXeSnsXj5e8e14PypXjdbXiIgghXzi6D83fwDDjv3r16mPOzs5Pa9SocUej0VTAnuQeuVz+ACdPFQc7XpcQ8u8YBKY2GAzwy8CfCixN04JFWW/ILm17UbKo1n7be92/MZtYsZjU3bqmEByspTBDCPktCjR/Y+nSpc3Onj1bplChQpNXrlzZtFSpUsdu3bpl4e3t/RgnNxYHupcFIf+CATsMbNnzSVaJBle9QS+W8kO7MkjwER7DslqTbC91biY0c28jMZdtEScTQsj/oEDzFxhjRWJjY7++e/cuzJkzp3Tr1q17abXaBrdv38568+ZNMblcvn/79u37sF4BcRZCyHvAIDOerXy8L7305j2wJnSiZYLB2YCtEX8KMB/MzcwhQpd8X/A1mywIgkqcjRBC/hSdQ/MXNBpNlbFjx14JDw8HvV7/laWl5RYMOCMNBsO2mjVrlrezszt4+PBhUCgUPidPnnwtzkYI+QMY/KXsZXpFuBq/LnXB1cJ2ySBVx2WCLtiBLQi8r4uWqkAq9rGkEimkq9L3bNq4vouxgBBC/gYdofkLKSkpWVFRUcm1atXit2pPUyqVcOHCBd3Ro0d1P/3004PAwMBpmZmZgGEm9xGmhJD/wQzMJ6X6Tp+siVcfZtTZFaIeeDrAMlEvTXeWRJqd7RChPNiiV4pSbfvgzh3bu3duGYdbt6JsszJVPcVFEELI36IjNH+jYcOGIz08PGZXqVKFhxmwsrIa7OPj07148eLBFy9eBB5oChcu7Dt48OAIcRZCCNK8SS0n2RcZLDXAysx5N0CeoAGzSm6QXkCIUn5b+pG8jmcbQRByxOqEEJJn8UBj8s9ySk9Prz506NCZ+Hbm2LFjZzLGKgYEBPTh41KpdObNmzd5mb2xMiEEDDm60Rndj41O73Ao1uC/jaXBHMaanWCplbatY9eT+eelhliVEEI+GDpCQwj5IHRPk/pLtoY3El6lt9Jfjgbt21RQdCoJOcE21xQ+LouhjcdOQRDo61lCyEdBgYYQ8q8xxuSGmMwLOXNvWaoPhRe2zZIq02KTwKpzIMuxkfa1rlf0FrRzj8cg806chRBCPgoKNISQf8xwNdFNr80ZIYTE9clZdsdaoZeA3s4MhOqu8YZeRULMUjL7SFoVo8utCSGfDAWa9/T992OrRkVFmIujoNPp4M2bd1G3bl0OE4sIydcYY04QnlMqdeRJBysP+90ZK++BpYUSMr0UIClkec5meSNgPpadJYJAN5okhHxyFGje0w8/jE+VmZnZMgMzPmtGj4Hm6dOna/ft291XrEJIvqW5Hvut7uybhsp30Fyz4QFIJALIWhcFjUK/T/gm8JpZ6QJzxaqEEPJZ0H1o3pNMJstwdXWDQq6uxsHNzR0KebnTIXWSbzHGihsiNRtSqv+8WTLl9lI29Xbz7I13QN3cVZflr+gFUyr1MltZ+ysKM4SQvIACzT/AnwT8y5CuzoAyzy26Gr67eFMXlnxcrEJIvqB7nHgkq/Oxo9D+aE+rBxlfZVx8DebDywPMqDzOvE/pYNu73TcKXuYbBUHIEmchhJDPir5yek/jx0+IcnX3cONPAuZfOaWqVeB/KB06PPEDVXYG6P2skm0GlgeNtdDVXC27K3zll0GNPTEVjDE7tiXcLCc+rafZ3eTRWcdeOCjl5pCuycy2GV5JJXQt8kSSA22FErYpuF3TpdeEkDyHAs17mj9/QaqFlbWtQZ8baLI02eCkMkvpGlfiifpebFWLVAPoXqdBtkELlk2KQLaf+WHD44RZ1lNqAyvtkCgRhOfiogjJMzDIWMKxmNLqtPRNkgOv/bSHwkHhZA05ngqwaF3sir5hwUWyUs67xeqEEJJnUaB5T+fPn5956dIlO9wBGMcVCgWo1Fmnpk6YvM/ADFPZ3nCn9Fk3QGIl62qTILHShMaB4G0Nch5uvOURONcsi2+DmGBpttq4AEI+I9yO68HuCD/VrtBK1krbnilbroG9vyekOhleKMu7nTObUClZUkD5g1idEELyPAo0H5j2UUJz4eeX7plRyXVsrBzaqfeEQnZCEtgG+4MQ5ASqyIQN1jMb5EBZmzWCINwTZyPkkzAw5iocixqfefJFe8vH2U5ZZ8MAXCzBrE8gyHKEQdo+ftfMihW4I1YnhBCTQYHmI+HnJMADVcn0pVftLKt5HlbveAbqE+FgbWMDsoACkJyR9sa2YeG3rG/RO/LiBYaKsxHy0WSvf7jJsC0s2CLRUDz9QRSAjw1Yj68JWkdYKG/it0tiJrkmViWEEJNDgeYTwF6xS+b062DRqvBGdja2Ytqi6yCNybS3sbWHDG0W6F0UcYr+pUAdm1wFPF1SbL8J5OfppIizE/KvYKi2gPvxRQxx6hPpo8+DWWS2i5lUCqoCUp3F0HIqyNFXMx9cJgmrJuP2ps2dixBCTBMFms8k58jLCWan4pqn7nxgb+/o6Kd7m8bPyQF5Y29Q9gwCTXxGZ0UN35cQYBFJd14l/wQGmXJp/U8LsmIOy2R7IypoL78FK38XSDFkPbP7qV4GdPTaKJFJlonVCSEkX6BA85nhzscbDrydlDrtIijd7XqYv8yE9NDXYObtDIo2JSDLQnNaJpFsk39fNl1io9gvzkbI/zAwVl5Y+bw86LTLdBufgOrOK7APLgLpHtJ3NvX8TsLAksMFQUgWqxNCSL5CgSYP0b3L7K9b/sBCm5bzlVWGWZmcI09BG5cC1mV9QVVEAYa3qgW2P9YAaOj6E30lRX6BodiSzbj3U8bdqFbWr7U+Kbefg23loiBpVwSggOWP8JXPVdxezonVCSEkX6JAkwfhDsoX7qb6qK++DjS3s16Qvfkh6M5GgtLaAmRFnCAlJv6OXY9yqboGzrvMannRZeBfKEOGrjv8/Kp76sRz1vbWNhVUYdGgrO0P2hYeoUK8eqhiehV+LtZZsTohhORrFGjyOANjHjlTLwKLzXGVuTucydoSCuYxaiuFhRKSM1N0Uk/bWJuRVcFQu+BZ2fXIQdC+BN+JZYizk3wEgy7/vFqmrL7jYJEtuZy95oGTdTIotek5oA60zrCaVgukthZNWDn7JxJB4Cf7EkLIF4MCjQnBHZoEJgHomsVtZ6seF8s4H+FmZ27lwE8ozlBng6y5r8GsYxGt/tjb6hbDKuVAKasXGG5yxNmJCTPEpBfXhiZ1EqLU41TjQwSbNEGQeFiBxtviDfQs9kDRsWhrXg/Xt8E4AyGEfGEo0JgwA2P1hUtJvdPGn7G0dXZoxp4kQ+qT16BwLQDKDiVBlZ22zNrL+ZK2s0+kmY8t3WPExGCAtQMNNMzoflgq9bTdZtj6HCSxWSAEu0B2WuZO+3UtgVV3GicRhHBxFkII+WJRoMknWHLO2Oyld8GgMYy0jNDa685GAHuXCfKK7pDuoI81qLQb7cZXB2joFoO9+KXibCSP0qXljNQveVjFLFnSSr8rFFRR8WDXsTxky7L3SRr7XFB0K7ZYrEoIIQRRoMlnsFdfEc6/c0qfdRWkRe3HWUZpK2cdeQFmSjOQFS8A6Y6MyYo4HLP4phyAv1VPDDeJ4qwkD8i5FdPEfPvbgVkPo5rKHqZAVnwK2HYJAk1LzxhzG9t+0Kggv2KJrnAjhJD/gwJNPmZgzBFWvbBTS3NqyDNguWr1LUH6IsPcooAtGJQSyFTqo2wn1lbrSlktk19TrYCe3gbcWWrE2ckngiFUYYjO2KGfd6+kakeosz2zsFYlpYFF79I5ujK2883NLdZDj8I5EkGIFmchhBDyf1Cg+ULgTlPOdl2T6Qv7XdGseGCpDon0smVKc5acDZnqbJDW9tBKuxSO0Kx72NxmYl0QajiHibOSjwDXhws8TbfNOf6injRVvzBzwU25rdISUnRZOYr63pFm4yokykoVqIUBkx5JQAgh7+FjBppBOOhxWG4cI3mKgbFBwul3ddMmngd9YmZpBzM7L83jONC7KUDZKgDSnsUMlldxjbSYUBVABmdwx5opzkr+AwwyZvBE1Vh9P3qi+b30Mulzr4DMwhzMK7mD1NP6iL6jz15ZY5+NYnVCCCHv6WMGmr7BwcFtW7dufVWjeb9vMWQyGWi12qdTpkzZLRaRT0ATlVVFviOiYeqmW852QV4DdKcjgMVlgqx8IRDq+EBmVsp2y8YBz6Cx210MNkfE2cg/pD4S3ls4EFFFbjD/Om39TVBaWoJZ73KQZaUJkXcqfM6slPNPYlVCCCH/0McMNN3atWu3pUaNGqBWq8Wiv2ZmZgZJSUnnMNDUFYvIJ8ZuJrZR/XAepDXdVilvpDilH3kK5pYWoCjjBmlKdZJZMacL8r4ls+WBzt3EWchfYIzZsIcpG9JHngEWn93S6mWWNAt0YDMwGFRhcf2sN7RMAju4iUExSpyFEELIv/AxA81AZ2dnr++++27j+x6h4YFGr9erJk+eTI37Z2ZgzAeWhyr0hRR9IUYzKGP5DUH+XCVVONsCs5WDCtTP7MbXYPoytoNk8U4XoBbocafMxNm/aBhiZBASAmq973Lp9pd14XKsr5CQA2ksB2yGV9KxYIdNMl+neZKiNk/FWQghhORh/KTgIblvianCnbMEB2XOq7Si+kdJEaq+pyKSHJa+0bpvZDrH9SxRvkCv6XAiK3vx3X0pFbd7s3sp3ljfRZz9k3J1dXXEF28cig8aNKg4/h5WvPzevXu8zHvWrFlFseyjhXhcth07H1tSc/GtKq3RnqwkyXymd1nPkn3XaHRjr0ZkrH9QlhmYEutJxVkIIYR8bNjoBjdv3ryRu7t7o8GDB7tkZWVV9fLyaoSTGp07d64hTpfl1vxTPNAMz31L8hNc95Ls7U+PpFXefjy13JYMVmQ7y4ZFTFVgJWPDr7KcbU9eZQw734hlaPn28snI5fJl1apVY1KpNGTo0KHn8Pes+ODBgxZTpkxhDRo0YCtWrLiJZfzKuw/OsOFZo6y5t06z9qdYKsxjeq/NjLU+yQzjb543pOeMEqsRQgj5SP6wt5qQkFBr69atu+/fv+9UtWpV8PHxaRcaGjoDe7qF9Xo9eHp6wtWrV+UXLlzQibP8Ebps+wtgUKm7weLQUmnnwkvauRVsrDvxAlTx78C2TGGQNPKB9NComTZDqyRDHefjgiCEirN9cDk5OcVq1669YdSoUbdat27Nr7AzwjCTdeDAgYgtW7ZsK168+Ez8HT7Ys44wHJWDM4l1Ur4/6mLv7jIi/egjsC7iBpmlrFLAxXKt5eyaILGUU5ghhJDPZdy4cQuaNm3Kvvnmm47YaLdKSUmZFhwcnLpjx467GGr2VqlShYWEhCwQq/8ZOkLzBcHtxImFZXXJaH+wp27+PaZrfZylwFymsVzBWJ2jLKXqz481313Ypr0dO1Wc5YO6fv361506deLn8Oxu2LDhthMnTjTT6XR9AwMDtQEBAZFYvnr37t1r8feUG2f4D3AZQs7+F1tV7Q495/82DSxlOb4bGZsfytji0DHahOzaYlVCCCGfCzbWNQcNGhRXqFAhvnO4ijuHK1evXk338/NLvXXrViGcbuPk5HR/+fLlf3fXUgo0XygDY6UyVoeWVp+OOKOde8+QXHqTQSVdxAyuG1m6/zqWHLD+nmbFw3v6dxn8ayGBD+Ks/9quXbtsMXSX3LdvXwQPNhjGk548eZJTrFgxNnz48EO1atXa1qpVK9ajRw+FOMs/ZtAaWhsuJtxLLr4+VF90G8s0W8JUvutY1tTrESlN9pfGf0dpsSohhJDP7e3bt2179uzJvv7664xZs2bVxUCT1qdPH+bh4ZEYHR1tgY223Nra+taOHTveirP8GQo0XzjcVswNBoNN4qBjNtkbQ6fqhlyJTiq4PEnvvonpnNaxdJvlLL3NwTTd+dg07ak3LdgbgyvOYzyR95/Cn2OO8zrh4B8QENCpS5cu7Nq1a2n8CE1GRsa27du3z/f19eVfN/2jQIPLUxrmPvJQ73wWlVpui1ptv5KpC6xlSW4ro/U7X0UbniY1NDCDpVidEELIZ/I/PePXr19X6du3744OHToUwiBj7u3tPbNz584jz507B2PGjLno7u7+YtCgQb1nz569tWbNml+Js/0ROoeG/A8MCN7s+NsN6ZMugkwqq2WRoIfMl3FgsDMHm4EVQO1lfoI9SZolnVBRa+ZocUWc7W8dP368p0Qi2ZCVlQUHDhyAoKCg+GHDhjWrU6fO0UaNGhXg5eHh4eDn56ecPHlyjjjbnzIwVkH/XYhFtl7Xz+qBqnPatRdgF+gDKoUmXPZV8ScWg8u2EKsSQgjJA/7wUP/QoUPnpaenD7948eJm3CF0b9y48ennz5/XePr0qbm1tTUoFAo4duyY+ZMnT/7qBjMUaMhfMqTn/Khf/LCA+nFCbUuZdUnNiTDITkgC6zI+oK5ZADSXogbbjqwK0NFnq/A3T5ieMmVKuUOHDvW4ffs29OzZE6ZPn37c1dX1+PXr16fi9muTnZ0NISEh2ooVK47BZf3p85EMzOAvLHjSOCspdbbyaLRCez8ezCq5Q0YZK61VNf+VrIv3WokgPBSrE0IIySP+MNCkpqZWwFBTcuPGjVZDhgzJWLhw4eG4uLjKJUuWdEpMTISbN2+y8uXLb8MdAwUa8p8xxkrCa02FzBU3PCy9nCfpj4eD7ngESJVykJV1hZS4hDPymu6RVqNqAPMzX4WB4qY46wdjYGw0LHlYJH3bwyBbvVW55NtPwaFRWchw1B2xDHbfLwwNSsLt/aBYnRBCSB7zn0/G/AsUaMg/hsGiYvayB6Dd99zGvJrHKc3Bl2D2OB3kzpYgcbOBdBt9lG33MtGsTsG7Eg/rgeJs/5rmWXI1eUj83NSt98rbvdNLssKTwVCxAMi/DUozS2MNhW+Lv8QgkyRWJ4QQkkdRoCF5liEqzVE19iYovvLfID0VUyltx0NLa62ZhUSQgConE6Q13ZPMvy4J7EVGFbMWvilCYesUDB9/dW8kI4PBUEAfnrpIcj6uQdrkEIVltsxSx3RgXsUjSVOv4M/alymTbZbWM+Cy/vJrLkIIIXkHBRpiMrSp2kbSuykTVLMuyiwzhPJCTBbo36ogy04A637lIEepmye8zdwLY8vCwpOb4eqRC2BtrTTOq1JlQ/tWraFDZsliZhKzdaqpl0GZxsCshAuoPGSx5t8GvTSr51Xvb75GJYQQkkdRoCEmyZCmXpmz6I4ka9E9sCxTqK/ZozTQxqWDLMgFdC09YZPFTXiSEAVWFrlXVKep0qGGcwA0XywB7bt0sG5UDFKTknfYLW+mgmBbfj7YBWNFQgghJokCDTF5ugtRPdXz71oYbGQ9rNLkFVKvPoV9LRIguawzWMlzj9CkpqeCx7Ns6KqvAVlukmvKWj5bJfXdlxsnEkIIMXkUaEi+YWDMS9gU4RV951GJK8VSlr/KTAJry9z79KWlpoCvUyFNp2JNm0I1x+eCIPzdjSEJIYSYEIn4SojJkwjCG6Gn78WkKcVvMAclCPzhHQJmdj7wt3ZKg1Dd6QyFGUIIyX8o0JB8xzxObWFtbQUymRSkGGb4IJfL+fk0CsbYv36WEyGEkLyLAg3Jd7y8/N5ZWlpuSU1O3BIfF2McVOnpW1xdXdbjZH1uLUIIIeT98HNo6OGUhBBCCPno6AgNIYQQQkweBRpCCCGEmDwKNIQQQggxeRRoCCGEEGLyKNAQQgghxORRoCGEEEKIyaNAQwghhBCTR4GGEEIIISaPAg0hhBBCTB4FGkIIIYSYPAo0hBBCCDF5FGgIIYQQYvIo0BBCCCHE5FGgIYQQQojJo0BDCCGEEJNHgYYQQgghJo8CDSGEEEJMHgUaQgghhJg8CjSEEEIIMXkUaAghhBBi8ijQEEIIIcTkUaAhhBBCiMmjQEMIIYQQk0eBhhBCCCEmjwINIYQQQkweBRpCCCGEmDwKNIQQQggxeRRoCCGEEGLyKNAQQgghxORRoCGEEEKIyaNAQwghhBCTR4GGEEIIISaPAg0hhBBCTB4FGkIIIYSYPAo0hBBCCDF5FGgIIYQQYvIo0BBCCCHE5FGgIYQQQojJo0BDCCGEEJNHgYYQQgghJo8CDSGEEEJMHgUaQgghhJg8CjSEEEIIMXkUaAghhBBi8ijQEEIIIcTkUaAhhBBCiMmjQEMIIYQQk0eBhhBCCCEmjwINIYQQQkweBRpCCCGEmDwKNIQQQggxeRRoCCGEEGLyKNAQQgghxORRoCGEEEKIyaNAQwghhBCTR4GGEEIIISaPAg0hhBBCTN7HDjRMfCWEEEII+Wg+ZqDhYUaJg80/HPg8hBBCCCHvTRBfP4ZuVapU2VK8eHHQarVi0V+Ty+WQnZ19bNu2bU3FIkIIIYSQv/UxA83XvXr1+nbYsGHPMjMzxaK/plAoeKC5hUFooVhECCGEEPJZDcLhm9y3hBBCCCEfz6c4h4YQQggh5KP600DDGLP89ttvH7dp0yYiPDy8/p07d44GBwe/Lliw4JstW7a8xOkUVkiesmrVKjm+8O3SetiwYUrcRqW8XNxWfxkIIYTkQ38aaJ49e3b04MGDxVUqlXdMTEwJ3EEEdO7c2WPBggUOuOPw2759e2GxKiF5gq+v77IBAwZk4dtr8fHx6du2bWuAYabs/v37M2vWrJk1ZsyYTBxX5NYmhBCS76nV6sBOnTo9Hzx4MKtYsSK7d+8eK1WqlOb48eNDYmNjmwcHBycdOHAgQqz+Z77DYXjuW0I+voiIiAFhYWGboqKivq9bty7/yrPppUuXYvz9/d+sXr16vVarXYWBhh/FIYQQks/84RGaKVOm9HBxcSmCwWURv5Q6LS0NEhISkhs3bryoUKFCh2/fvv3w7du3dNM8kqf4+Pis7NWr161JkybNsbKygiFDhmROnz5dnZmZmd6vX7/QMWPGPBYE4f3uIUAIIcSk/E+gwV5upfv373c8ffo0dO/ePfDx48dw4cIFcEBYNuzBgwctypQpU6pEiRLiHITkHRi43xUrVgyysrKgdu3aM3D7derQoUPJRYsWzcP3ix4+fDhfrEoIISQf+Z9AYzAYnnp4eDR+8uRJAI6u4cHFyclpqJmZ2VsMM3NDQ0N/trS0dHj9+nXL3DkIyRv4ScB70PDhwwvfuHFj3s2bNythDreqWbPm6cGDBwdevnz5xZs3b2i7JYSQL5B/x44dw9+9e1cPdw5HsOcbUbBgwYgDBw6EiVeO/BU6h4Z8UocOHVq1b98+XadOnbo1btyYbdiwIX706NFs5MiRbOPGjbrKlSuz8PDwg2J1Qggh5L1QoCGf1Ny5c78tXLjwMXx7+ttvvz0aGhpaOioqanVAQMBRmUx2bNOmTftzaxJCCCHvjwINIYQQQj6Jj/ksJx5ozHCgkzDJJ2UwGArHxyf89CL8JUiE/7+JF/YvoilQwLE3XelECCH5DwUaku+EhoZWS01Lv5SaqgIrK0vcygVITk4GF2cnqFK5khIDTY5YlRBCSD7xp3cKJsRUvUtKyspRa8HNrRB4e3uCj7cXFCjgBNk56hwKM4QQkj9RoCH5jr+dsrKgzgSpTAZSqRQHCchkcoCYMElS34qNVUuH1zU8u1PXwFhVcRZCCCEmjr5yIvkChhMPQZvVVj33W3ONfaGZVzQK8GzcDeytLUEQBHgTHQuqY6uhduhJkHoWBShaBtQOHgZ92N0R5jVagaRyY4NEEBaLiyOEEGJiKNAQk6d982yx4dyeYDN9dmW4eQbepafD5bJtwaJMXbC1tDAGmpjYWLDRZ0ADZ3OAsHvAnt2GzLBHYOXpB+DmC+DsAZnhT7bJguvozGu0BnBy/RbnyxR/BCGEkDyOAg0xWeprJ3rJn14fqHtxP1iaEANZWZkgb9gVJNWaw+OUbIhNSAa5TGbcyrUaLRQJKKb18/GqpX10RaM9sx1ktTsclb5+4qx5cgt0j66CNT+B2NYRwMYBVMmpj+VlamSbV28CYO3UT+Lsfk/8sYQQQvIgCjTEZPBHG7BH1530ZuZH4PxOv6xrp2xtbKwlOSAFswYd4/QF/abIXVy2g2cgpKUBPHp0WZwTc4otQGBgNSYIQqpYxL+mshHS0qRw+WdQPXgqU9RsdFP/4IJSc/MMWFpYuEjNcPM1GCA9PS1bWrRcjrJ2S9Az2Vj144sHLDsNAbBySZUIglpcHCGEkM+IAg3J8zDIBMCdEKesFw+aWKjTxmYc2wZWru6QIZgnKkpVfSZp/22M1Mq+o1j9g9CGXt8pPL7mmn37PGAKqmwtw9SU9A40GSoweBYDRaW6oM7M2ah5fGuddft+wIJqRWO4iRBnJ4QQ8olRoCF5FgYZO3hxu5M6/PlY8zcPPdXnD4DM0RkkpaqBYOu4Slet9UG5h/9xsfpHo0tOHCJ9fCkg8/QuAKVVU0ulzAPevAD2LhKYrRNIylSDLJ3kgf5V6EpFzbYgb94D5xKuCYLwIHcJhBBCPjYKNCRP0lw9NhGuHKokl0saZV09DcqC7iA06gJameUOec0WJwVzq41i1U+KX+otPLtRMufsPmCWtm2UtlYN4N4lYBFPQTAzB/AsDOBdDLLS0p8ypeVFiyZdQXArysPNJnERhBBCPgIKNCTPYIx5shd3f85cMxlkek1V86QYyLa0A3mDLqBPiG2s6DNRhZtsKIaDNHGWzwrDjYuQneyfvXMlSJ0KNTazsRmnuXcZdKHXQJaVBmYFXAEcnSFTAxmCU6EHyop1gRUuF4p1B4iLIIQQ8oFQoCGfFYYYe/h5JmjdArYIN45Vkbx+Yi/BrTID5CrlVyN0Eu+SS8DKaZnE2jpenCVP4ics44sju7oP9PZu5QWFcovm0lHQ37sgVeZk2EjN+UdBAI1WB2obp3hl5YYgFK8UK92zsjY07QIQWI1fXp5iXBghhJB/jAIN+Sz40Ri4fy7AoGcnc45sAPOIRyAtUAgyLBxUljVaPMsJqN7Wwt39rVjdZBkYKyRkpBzkV05pr50Aw8sHttbuXkUgNRFYeipk2RYAWfHyIBQuq1Vf2l9HWqqaWtmoK0gs7W6JiyCEEPIeKNCQTwp38F21B1bK9dnZQ5VvHwdlXT0JFkGVIDM947Rl8+7RrHansxKJZKtYPd/BIOcKT65Nyzq9G3Sh161tAoPbwrtIgJgI0OPHUVq0LECJ8pB59/JIqUdAoqJuSwDvUrsEQcgSF0EIIeQPUKAhnwQGmcbCjWON4c3zQfDsJmTdvQwWZapCjnepN+b2jguFFv035JVzYz4lw5tnQ7OvHAfdrdNymwp1ZkPkU2DP74Ogyc69g7FXEch4/niv4O771rJJV2DFq66RCMITcXZCCCEiCjTko2KM2ejP7Nyfc/VoSUt1unPG80dgFlAWzJr3wq3P0I1VaHYfd9CPxepfNENWVk39+T3SnHO7QV6vwx7z+Df26vuXQZ4QCRIbBwAXd1DFRr2QOHu9lVWoB2bVm4Bg4zwYgyD9/QghXzwKNOSDwxBjpU9J7CGE3xmTuWmO3Fqic9FnZYLOvWgO1O7wSP/8Shtl31mAQSZKnIX8H/g3dGEvbsiz920DWbNuP8vePi3Nj+RI415bKxQKAKmM3/APMpksSVaqarZZ3TYgKGx+SLp28oBjy978g52FQUcvLo4QQvI9CjTkgzAwZo4vRbM3TDGXOntd1J3ZrlCmxYHBxhHUMuVDi/6TALwCuwtmZg9xR8ty5yLvCwOOBCZNAsOo4dOFqOeNc07tAX3kM08rc5kdqFIBMtMhR2IGeu8Ag6JKY9BLFas1D6+usOw8EMDePQHDY6y4qDxj4sSJxSdPnizj70NDQ3UlSpR4c/36db/KlStDkSJF4Pnz56m4rUQaKxNCyN+gQEP+M4NW20Ibsre+mYx9pz+yGXIiw8CybDVQS61uCBXr3zGv2epbsSr5gLSMtZElRbbPObINtLdPg8TGsbalhbkLvAkDQ3YmMI+iIA2uiUFHcVP35OYCq/odgZVvEIvh5oK4iM9qxYoV7M6dOxAZGQnly5dXdenSpfWpU6fOXLx4kQc4qF69+p4RI0a0F6sTQshfokBD/jXNq+cV5bcOtdKoMsbI7oeANi4azKs0ALVP6RRz36KzIbDGVuxh09dKn4hBlVpfCL1cTnVkE0is7JtYOtpXh4fXABJjABxdAfxLQLbUMkUfE77KonZbYBXqJ8nsXeaKs39yBw4cGFyrVi2L8+fPt+7bt2+ASqVqWa9evfOLFy/eePPmzRZTpkyJ37t379fFixfHfwQhhPw1CjTkH9OnJSyBE1t8s26eLW4l6LwzXr8Eq6bdcGepXKvwLbpfqNoqCYPMDbE6+QwMjHlA2PXArL2rQOLsVU9ZyG2Y9sY5gPCHIFdaALh4gNrcCjRx0cfMg2uCUL6B2qxk5Tbi7J/U6NGjF2GoGYAhpmH9+vXPf/3111UZYxvXrl1beMSIEd83bdp0nliVEEL+FAUa8rdw5yLHF6ku9FZTacyz2Tknd/gqNZmQnZUFklJVciS128XKBajHAqvxrzOyc+cieQWuPzPISXPP+XkFMJcC5czsC2zOuXIC9GEPpDYyXLf8GVQyOaQnJETIytVmikoNQZ2ZUUcZ+SgOek4yLgMDao7xzQf29OnTdj/88MOmMmXKpPfo0aPDwoULj+IQ6+Xl5RMUFCTZtGnTd3Z2divF6oQQ8qco0JA/ZTwRNTGisD4tYyU8vlo1c/dKqZVSLmE2TiD4B4bpS1RdJ7dwWwDlyjHc4enE2UgeZwyod+4Ac3VwBXX2SfWVY6C7fVZipTArjOMA6ixIS4zXS31KGuRlaoC0VFWN+tqJqhaBVXOE8nV4uHkuLuo/efv2bZ01a9acfvfuXczKlSur4XL5naGLz58/X3r16tXrcXFx5y5dutQcyw25cxBCyJ+jQEP+kPbR9drs+Y3qcoNucubhzWBpJgMIqgI5ZtZPZc163Ze7F+4iViX5hD4hepfu+gm55m4ImNvYt5JnpQC8ewuZb8PBzLMwyEtUAgisDDl3QvoL7kXizVv1wLnMj2PgUOcu4Z/p168fu3z5Mjg7O2++efPmmQcPHgQmJCSM3LVrF7x+/Rr69OkzslmzZp/tHB9CiGmhQEN+xS+9FpJix2QuHYX7KYsxlhH3FeqcHDCv1hSy3kXNtRgxPxMsnHbjDoxu5JbP4bYwTLh/0TYrZB8ITm5Dleo0W3j1BCDyGYDcHMC3BEDRMpAV/myT4OYfoWzRHZhtoW0SQXgpLuJ94IYGFjgorayszC5duqQfOHBgxpMnT+DgwYMptWrVWmSsRQgh74ECDTHSvX42QXL65xqCKqEuhN0HnVYLskadIcfJ66C5R/FNEv/i+8Wq5AuD4aa68DbMSX1uN2iuHQdZrXablLEvrTUPr4JcrwHBxRPA3QcyYmIeCI6FXlk07Qp6txJb5Pb2tM0QQj4ZCjRfKMYYX/eO+uhXl9Tb54Pu1eMiNkwtUeVoQFm/k04PhpbmDTq8AifvWOELfMYS+XMsO9sXLuwz45eHy5v32iyLeVkm+95lME99JzOztgGwsgFVmkolOHtEW9ZpBXp7twOyfSd/5DcGRAY6J4YQ8jFQoPkCGS4c9NEpLWZKHoS0MNw6q5CbmQGzcgBWsUEkVGi0V9DLxkk8PelqJfK3+BVU7O1bKexeAPqmX82Sxr5olnl2HxjiowrZWFspQKuGnJRk0FraZVtUaQQ6jyI3s4+s6qVo8BWY44DSJIKQPH/+ykJJSW8VOTm5F1MpFHZg5+aYOXLgwHhjASGE/A0KNF8I3PF4s4eXi6mPbfZW2Nouzzy3HyzdPCHD2jlb5lsyxKz1NyCxc2yFvWeNOAsh/5ou6V0XafTzbtkXj4A++pWvlYN9UXgXCSwuGjRyc5CVrAzScjVBI0gvsZehMzZmO651cCnkajDkHryRyWTwOvL1/u+HDfss98YhhJgeCjRfAM2NU6P1Lx60VKTHVoZrJwGcXAEq1QeQW6zTV21+WebitVGsSsgHZ2CshJAS/VXO4S2ge/vCz8rHrx1EPAMW8RiykxPAIqAs7LApCVW6fwtyiYRfFg5arQa27NizbdzIYd3ExRBCyF+iQJNPMcZqQdSzfpkrflRaWlm0Uj+6CWaFvCCnRNVESE8arBy6AHccku1idUI+CdwuLUGT0UJzei/oo54VUpaoMA8eXIGf43VQ6esRIJMIIGCoycjKhttr50a2T7x9Re9dAqR+JUHwCgDzoqWBObn3phs4EvL3kpKSAlevXj0WGR/4OnHixHNdu3Zdi59DCZZtmTNnjjBp0iTz8ePH98KORLo4m8miQJOP4EbK16dcF3rjovbwOh9l+jtnSIiBdJkFs2g/EARru691PiWvKJw9XuTOQcjnZWAsSHv5CGy4/2p309btCuM2bAw0KRmZ8HLVFGiddB/A0gZbEiWAuQIHJaS9ev5CYm2XJfUNBIm7H5gHVQadQbpTXqLCTPwUiEvOhY00PdmdfLFevHjRKCws7LhWq4Xz589DRkZG1tq1a9sXLly4u6+vb8cuXbqAtbX18DZt2izBz4rJ3xyVAk0+gDsFF4iNaGhIT1ias3UeyKJfWptbWkGWVJEmrd3ujdmV69WE2et4464SZyEkT1mybMWz5s2aFtXrDcavnHQ6HezauWPnuCaVHhsA+mue3gV9XCQYXj0FSIlXWhcs5AAGPU/x+AHQgzozE9TZWVkSV1+94OIBUq8AkHsWAYbhXbNkUAtwDwIIqgTKIqUBPIqARBCixR9NSL6FIUZWsGBBZUBAgKZjx461srOzT3Tt2tUwc+ZMyZQpU27Omzevx8qVK9Nx+jv83Jn81YcUaP7Apk2biuDKdgsPD4dZs2bBqFGjHuHKTuTTmjVr5nnr1i3/uLi4EBz9rBsA9mYLwMl1JTVyu33Cxb127MV9MPPwhUybgsyidssQKF1vosTC4pJYnZA8a8mSpfwwuC8PMpyZmTkYDIbzgwd/95Ox4Dewnh2LebVPE/YAICEKdM/vgiH2NUis7MpbOthbQXoKQBZm95wsYGnJkGOmBImzh/FojtTJDSSFS0DmvWsjpVHP74BbUZB541C1ITArp0QMOo/EH0P+j4iICO/Ro0f78Ds5N2nSBJYtW3bPx8cnVSqV1tLr9Qp8Nb98+XJW5cqVT4uzkDwCPzMlhw4degvXUwZ+xrJPnTrlERgYCNHR0dCiRQvo3bt3ATc3N+M+zpRRoPkDW7Zs2RYTE9OFBxp+1UXRokXbjxw5cg+m3YLTp0/fjx/aSph0+R1OP8v3+AbGOghH1xfMCrvf0EKb0STj8imwqlQHMg2ymxblal2Hxt3fYMNMR8bIF8VgYF0h6W0F7cOroA9/Arp3rwFSEgpYV6rTGeKjAVKxvU6JA8CQA3o1gNIGwNYJwKEggFcRyMnMitFdOTpL4hkA0oByGIB8QV60DDBH11X4efpXj3fITx4/fjwf275h/E7O2KGD6tWr7zE3N/969uzZ6d7e3m/Onj177uLFi4lVq1bld4AmeQSGmdIYQo+sWLHCpVevXq179OhRb9CgQYMXL1780+nTp6sPGTKk9tOnTwtgVQo0f8FkA83evXsrBQUFFbO2tvbF5Dr+yJEjLXGjODxt2rQL586dq/7o0SN1QkKCPVb9pIFGrVaXMrtzamjWg6tdLWLCzFjEUxAKl4acoJoahbXtAFan40VseMPF6oR88fBzK8OXr/TP7oP+7RPQPr8L8PYVaKNfCMrGPdaZ67IAYiLAkBgLktR4nEEPYG4JYO9ivEEg2BcA1YMbh0EqSZQWLgOCe2GQefiBvHQ10JpbbTQThIu5Pyn/u3fvXunU1NQytWrVMmD7GIw9+++aNm16okuXLl6vXr1qIggCJkiSl+D2X+Lo0aN7Nm3aFKBQKFphZ/1gsWLFVlesWLHP8uXLF+K+ruKSJUuqvH37tkBsbCwFmr9g8ufQjBgxomRMTMyjK1euNDtz5kzfsWPHtmzYsCH/GkodHh6OrR18knu2GNTZ84R756tl7FvpYgV6r+w3L8C8THXIKeS/Qy4TFsi7jM7BxuShWJ0Q8h4MGRlldNEv5NrH10Eb8Rgg4gko63fuJXcuNEATegMMCbEYgl6AMjMZpDI5gIWV8aRk48nJljaginr7TrBxiJS6+oDUvyTIPQPA4OyWKHPxbCr+iHwpJSXF7ptvvrlaqlSpYsHBwdCgQYN0iUQSih0++YABAxrY29unilXJZzZkyJDGV69ePcaPqmVmZl7F9WW2YsUKn5UrVzo+e/YM+MnCuM6gV69eBX45rcKUUaD5E5hsC06YMOEx9jwsx4wZ0/OHH35YY21tfbVMmTKvV61a1U8ulxe5du1aop2dXYo4ywfFsNFgKVEVWXT4z1n7VztY5aQDSKWQ6eiebdaoR6LcSl6BlaiVQofCCflw8HMvZwDW8Pga/44F0p9cB7mbo4V5na439K+fyfXv3oD+xQMwxEbwQ6ZONo6Owq8nJ2NzatDkQEZ6erKEhxy/QJAU9AJ5sTKgexczQn5ixVHwrw7Aj/RUa4TVBS3uRExq549/Hxvs1T9es2aNe6tWrQZkZGRsLV26dHncWe4cNWpUAdxZhtatW7eUWJ18fpjEcXvOZV62bFkICQnRzZs3Tz958mRjYWpqKtja2qbgtmjyVwRSoPkDuIJ9Dx48eAqHAgMHDuxtaWnp1rp16/bv3r0THB0dffDDWwh7J7eOHj26s0CBAvPE2T4IptFUyV48AsDZfZvs7llvlhQLZp7+oFLr7lh9M0kNvmXnYYjZJ1YnhHwmBp1mCCTHdtCG3gJDxGPQRb8GFvHI3LpIYDl+QjLkZOYO2fw1C3LkSmAFvUFa0BPM/EqChglvcrbP6QJeJY3n6sgCSoO8dGXcBdncwp2LVvwxeQaGGY/79+8fmDp1ajFsE8du3rx5UWRkZEkPDw+rpKQkVqhQocU7duwo1rZtW370mpBPjgLNHxgxYsTWQ4cOdcUPauK5c+emrVy50jBgwIDFfBqm28XDhw8fdPfu3Q/6t9NmpDaQXtxbSdBqJsPFQwDJ7wBKlocsS6fnZpUaXZAFVR+IjRx2BQkheRXu9GVMp1mmD38MhtdPQP/mKejDQzHshIN56Rr9lOYygMRYgLQkgHR+crIWDEpbkBT0ACjgBuDmC6o7V5ZA9PNQaYnKIPEsAvLCQSAtXZPfYec6dmY+21fLGzdunLd9+/bhERER2WFhYWN69OihaNy48azk5GRISEiAmJgY+P777xcWLlx4mDgLySOWLFnSTKvWuqq1uQf0rays+EndsaVLlz5sLMgnKND8seo4lMSBn1BotWrVKujXr99SDBSqW7duVe3fv38pDDRrcNp/vhGRISdrWc7WWYIhMaaTZXK0fdarZ2BRoxlkpaXNsGg/8C0rWoE3YvfE6oQQE6VLeNdFmpFkm/PwqvF+OvpXD/j9cmpZFC/dASJfYicmDlhMBAj86+WsLACnQgDWDsYTk8HZDTKjI5+wuLcXBDd/kBWvAHKPwgC+xdVSK7tPEiCwgxccHR1d3mAwSHDUpnv37lCwYEHV7NmzjR2tY8eO8cu5V/D3JG9ZsGDhjerVa1QwsNw7jchlMsBQertjxw7ljQX5BAWaz0QX+3a05NqBVsKrx5XgbRjkJMSComoT0JSscVbODJMltVrT/WMIyecYv6cOQKDu4QXQvQoDHYYdePsEzLr/eNIsJVapi3sD+tg3YIh7C7KEKDCzsQNQWGA3yzb3Va4A1YvHVyXufnqpe2EQXH3AvGJd0AmwUO7iQ19NE6M58xec6dyxU12JJHeXj9sd7NyxM2T48KG1jQX5BAWaTwQ3IDlAqqXm8H5fWXbqscwLhx2tQSNTZWSBtFSVVPPW34BUIasMrkWjBEHIEGcjhHyBDIwVEDIyJCwiFCD0BmRGPAJl+0H9QQrDdE/vgD7mNTB+gnLEEwCN2trGyUlqfOqDgE26TA7pSYl6QSZPAldfJivkDWb+gaCzcUrIXv59dTvv0gB8KF0LB3w1zmZaJyd/btieG49S5Y79xuvX2Mz/9up1DKB8/PV9fnJm7rhYzMtSef3/w3Lg3L1SM/MSOq14GpUgAZadBuztSwC9LncdG8sFMCTEgD4h+jdlOOj0AHGvZSwrU8rLZQY97POubVWh/xiZ0oyfI5wbaA7s3x8yZMhgCjTviQKNiL15Wk4X+2aAEBfRJ2fvKrC0wJ6VsxsYvIo/1VVuftG8ePAAsSohhPwj6qcPAs2k+g3qsPtgeP0Mw04EGKLDJbICrmUslAqAzHQMPTnGQZuZAWprRxAKuIHUwx8kzp4g8ysO2ktHWuqzsqLlfgEAngEgL2vcz8Vi0Ikx/pDfCAsLM4+Kiip59NQpsJDn7iD55b+1a9fml3A/wHnyzDOBDAZDWSE7/Tf7Ofx90xJBG/6I/9LG0V9FhoM2lt/G67eFWO3RZfxfljiWS97467YK34Cx+DcTS3IZ8G/PsvDv/WvA4GEkAwzvInEZml/L+VP3pBmpYJ6R/P/rchhKJcYjb7/5HXhQlWB+4rcLkEhzy34hxXFzrP9bWJb+9k0sy0iN46NmTA97/Br6Vxsw2koh52dR5AaaPbt3U6D5B77oQIM9LA8hM752xuLxNlYePkuyT+8EJW5MmZ7FDILEbKty4E8gOLgOoZ4RIeRj0CTGTJClJvhp7l8CfdRL484WdBofqxJlq0M85hTcoeaenJwEuuxskHgUBoljwdw7J/sEgDop8bru5ukVwE9MLlEBpAUxABUJNLxVWl2Nunk7/M2rV2Bna2v8WSmpqeDh6QGyqlUsqvzDJ6FjW1kFQ4e/XiU+7JnvpDVa0Ec+BeA3O+TjuROM4Uwbxk8p/O1TZ3Dnj0FEH/0Sq/BdTi7Byk5p3bznStDxE2F/CRj4igEDEvHf/9ujHYjh34Kl4M/DEPIrnMzPa5JaKMWCX+AE/sBUKQ8ePHGILzyMWItHYTh+OT8PITYO+Gvi72a8vB/xW3AkJWXpntza8+v8HK/u7of7BpfcEQ7/qRIzBUi8i4CgtPr/yzDgBFsHkHoVx5H/vwyptRUIZpaLBbsCd8QiGP3DhKutW7ao/Ms/V4IB6crlS7eHDh1C59C8py820Ogjn03XXjpczVyXUR0uHoGsnBywaPYVtiX61UKVRpdlhcttEasSQsgngz1zTCv6ztrb58EQ+RL0L++D4c0zkNVuP0OhyzQ3XoEV9xZYchwIKe9yd84K3InyK7Cs7Y2Pioi9d31naNXOHQsGVgRnRwdjJoiOjYPkV0+hojxjpUxvyMY2EMNIIu5hco8IAM8IajXont3OHf8NWXDtDpbOzm48xPyK76zTcX5++fuvoQNf+VEO/N1+3alz/LwQFYYzA07jN0D8FU8H/CaI1r/Z3+MbXof/e/jrL8vhr7yeI5aLJ84a4c/OkSmZZt+yEWKJ8XeTKC1B4lUMAF+Nv+sv7FxA7huAb8Qyfro0dmQlvqVw+Rj+xLpSpTno9EKk3Mllr7HgI+vUrlM7/4AAj18uk+VfPdnYWEYNHTp0t1iUL1Cg+YB0d873kt440pUlvKurx0ZCixuvsml30PoEPZB7F/meObpdohvhEULyGgNjlYW0OEtd2D3QPb0Nusgw0D+6DYo2/cea29jU0b18BIaEaGBvX+BOQw9nSjaDQg2/ggL2Nsa8EROfDClHVkG99HDs/Utzj4Lw8PHLLoa/6HFnnpVmPDrxK8wROokc9HbO/LCBWJhL4lgIBHun3wcG/GFSHiR+WxenCy5ukP3o1ljN6a2/S0xSz8IADp747jd3vJCZg6xIGQwYGEbEh6FyMkcXAF8s/83Fq8Y4ZuvI78R+2VhA8jQKNO/p0KFDFltOnJBAgliAb9q3Hwjti+NHReF0Rn9wlWvO45sFbTD6Zql1oGjVO0Pj6DlaUcT3MHPwz8IgkyTOSAghJoExZgss24ZdOgk54fwE5Uvw2i3INy6geoi9hy8UcHLMDTTvEiD17nmowFIz5YLABAwH/Dyd/7+LYSCzsgFmYXs6bXyXIWKhkdLBAcCP3yXj/3yt4+cHCjc/ceQ3gmvg/xS570UYOPgLv6Di12Mx5MtDgeY9bd32c6RarXbjT98WBAmkZ2SCt1QNLSRxoL58TGLh7AwqLaRa1mwZBQ27vZDYOLTDD9dvuhaEEGL6rr18WVhITg3jbaETDzRYFheXAAaDDpwcHVyLFStmPBn1j1CbSD4mCjTvafXqNVHNW7Rw0+v1IJFJISY+CZJWT4AGQjzovINA6hOwS1+61ia5T4lj4iyEEJLvxMfHF7p778HCq1eugtIy96hKdnY2VKlUCRo0qN9XIpGIZ/cS8mlRoHlPPNA0ado0N9BIJJCcmgoPNi++1s1decTQ+yeVzNJ6iViVEEIIIZ/Y78/CIu9NIZfDK8ci1ySDF06nMEMIIYR8XhRo3hu//pAf0BIHQQCZXvN/b05ACCGEkM+AAs17srW1CTuwfz8OB8L279sfdvrUqbD01LRYcTIhhBBC8il+Ds3w3LeEEEIIIR8PHaEhhBBCiMmjQEOMLly4MDUkJGSlOErysMTERJvnz5/vWbduXTuxiORxmzZtGvH48eNt4ijJw1atWiW/cuXKHmwT+4hFJI+bPn36gClTpgRSoCFGN27caHTr1q224ijJw8zNzRUYaNru2LEjUCwiedz+/ftrvHz5sos4SvKwnJwcyb1799revHmzolhE8rglS5ZUXrFiRUEKNMRIpVJlp6en//5Z+CRPYigxMZHf4Ow3T/MjeRmuL3VmZiZ9vkwABk++vgDbQ3runomIjY1V46CnQEOM+LNQxOehEBPA1xW/wSMxDfT5Mi30+TJNtMYIIYQQYvIo0BBCCCHE5FGgIYQQQojJo0BDCCGEEJNHgYYQQgghJu9jBhp+Sn927luS11laWuosLCwM4ijJw6ytrdNxXYFcLs8Ri0geZ2ZmpsXPGBNHSR62ZMkStUKhAFtbW7ps23RocPh41xFKJJL+jLFBOISKRSQPK1q0aDOZTGb5+PHjnWIRyaNwx6goV65cy9u3bz/Pysq6LxaTPMze3r5OYGBggYsXL9LnK48TBEFapkyZdsnJyZGvX7++JhaTPMzc3LwadvA6fbRAg71Ix+zs7BI6nc5MLCJ5G7/pF+9BWhrHSF7G11MGDuY40OfLNPCj1XocrIxjJK9T4SDHQWEcI3malZVVDnb07omjhBBCCCGEEEIIISRvWbduXcWgoKC++LbvuHHj+jLGfOLi4tr4+fkZy86cOdMby+hQNyGEEELyhD88h2br1q1r1Gp1n/j4eHj8+DHIZLJW/v7+86Kjo/2kUqmxzrlz58yfPHnCzywmhBBCCMl79uzZ4xsZGVkjLS2tZ7Nmzdjo0aMfV6pUKWPv3r0hT58+XVO1alV24cKFbWJ1QgghhJC8a+LEicEtWrRgK1asYH5+fkkYcpSMMZmVldXNxYsXvxWr5Vv79+8PbNWqVUyPHj1ibty44SgWkzyme/fujxo3bhxz9+7dHny8V69eNd3c3GK8vLxa4/ZKjzjOu3yaN28e8+jRo6/EcZLHyeXyfZs2bbojjv7OsWPHdhQqVOihOEo+I9xnLypZsmTM/PnzfxaLvgh/emM93BEEaLXay7gBp1SsWJFfwiZJSEiwT0lJsVQoFOa4w8jXdxnGf78EA1zpBw8eFLp+/XqhpKSk0uIkksfo9XpXvp7GjRtn3CZr1KhxJjo6utD48eP34agLLyN5klSlUhV6+vSpTBwneZzBYHCKiYkpJI7+zps3bwrgPuMPp5FPB/ddTidPniwSGxtbCF/9cfyLWSd/GEri4+PLLl++/HR4eHjG2LFj25UuXbqLlZWV5OXLl0ex8dng4+NTysHBYYdYPb9S2NrabnZ0dOS9Ej6+NTEx0b179+7dgoKCuuF4N/zbdMONxXHbtm1NMOB14wOWF+CVyaeTmZmpx4aUf5Cr46A8deqUDrdPwPANaWlpVthT+WV9dcBXC77+hg8f7sHnrVOnTrdGjRoV5+/Jp8fXm7W1dfXChQt34uOPHz8uwdcJrh+nKVOmdCtYsKBx3eE66oY7zGBeh3xWBolEwu+g6y22fwVmz57N11FJqVTK71zN77VDPiPsJLRXKBSNqlatym8SWP7du3cDeXnRokW7XrlypTwfvLy8OuG6K3jt2jXj54sP4n6tCK9rqv4w0AwdOvSbGTNmuD9//lwZHBzcav78+fX79+9vuWvXrtLLli1r3bx5cwgJCRktVs+X7ty5AydOnNDb2dmdxg/w3Z9//jkrKiqqQnZ29hZ/f/8tkydP3vLkyZMthw8f3qzRaPbn5ORsad269ZYRI0YEiosgnwj2GqF69erg6enZ68KFC5vi4uLMWrZsCa9evWK3bt0q8N1332356aef+PrauX79+k329vZb9u/fX+rixYs/KJXKLW3+X3vnF9PUFcfxM0QlFsEhVYtRiyzUFNgIiT7AEl5ItwASw0YGASELEtgyMGa6qCyCYXthJEAgGz4Yh+1i8N7EFIdYUJgTBigppYBoxYAR8U9rh1r+NBTY93fp3sbDXtpUzie56em5p+ehv/v78z33X3r6F+6pOB4GvkMfX7pcrkvUQPBNR5GjRVCOfPPmjVapVGqrqqq0mzZt0iIO5dMYjneBwKOHBH7sdDq1EA0qin34niGTyWakARyvAj9xofhnERERdchZDDlbcrLFxUUdYmPhy5cvC1DoXNLpdB+2trZqS0pKtBAPWvI7DPuUxvoq/1nQIHn/hD9CYzKZPsPXP3EA3y4oKEhBgtdgnyY1NVVTXl6+MvgdBYXcwsDAwDq5XN6BBGgyGAwbcDDMzczMkPIvOnPmTAGqXGY2m5MdDscGVLfs+PHjvyL4Gt1TcDzEq1evWExMDBsbG2O9vb0Zdrt94P79+/U4bt9Tq9VO2FAqUGFDFh4e/vmBAwdYfHz8Dxj/4/j4eA8K9AvuqTieZQFiQbIfgimd1mY2m20eooFU5uLr169ptbgeIkETFhbGamtr+burvAzEwxKUPV2XtgA/Y0+ePHFZrVba5XT3c7xMdXW1C0KNfOkXeudbfX299I4++JgLNpuDv1FB6igqKnIhXrLMzMzvkLsyo6OjaZhP37m82nUwFmzt2K5jE48ePSoiORiQzKmvPS4urh0Vngvtd5aamprmiYmJJSj54uHh4UyoEQUct5GWyHEQ9GFIr0KhYM+ePXPiv1g2Go03UeB8jfb0ygwcTzE1NcViY2NdoaGhC42NjSw5Odne09MzCEXChoaG2qBQWEJCQhlsaBwdHb2LArQUdoxtamoiZ7bBjhPuqTgeAIlvPTZZW1tbCwXeHTt2UKL0wyZDnNlIK26Ev78/rbKZ4VPtNI7jHahQIXthO5GUlBS/a9cuKfbjO9u2bRvdKCKN+9duHO/R1dWlQvyr6u7udiK+/U4iD+LthCiKCYh/8wEBAXAx6RqKZRLnW7ZsIRsa4V+3IdxXJvFhVito1jwdHR3RSqVybH5+XjkyMnIhMjJynclkklOSzMjIGLh69eoQkibr6+vLw4FinZ6eXofAy98u7gXgpHIE00uTk5M/k5NmZWWNIxlupn1QkHOUGKOios6qVKo4qP+l4uLioadPn/49ODi4lJeX91iahOMxEGS/t1gsDr1eH7V79+55BNwR+JqstrbWARtWPHz4kG3fvt2P1CWQ3i3mbvOHeXoB+ND7dD2lTqernJ2d3bh///4HUPPrbTYbxb8OSprAH34Y4OfnJxmK4x20Wm0AclHI1q1bi5CXPqqurp588eJFMHwtcOfOnS74F51y+goicDknJ4dhLGtpabnR3Nw8eevWLfcsvgsvaFahtbVVPHjwoB7NBSjIb/bu3dsAtf8XfJaq4I60tDQRSVK4c+fOeEhIiAhHvrHyS46ngeP+plAouhMTE/sDAwOFmJiYQqiORw6HQ3j+/Hm83W4Xjhw5Ir59+1YIDQ29uW/fvrvoe6DRaFx79uwpdk/D8RAkBqD0RYPBIGRnZ3+LYiWaVOWxY8fEuro6MTg4+DICsi0oKEjA8FH6DdQjte9Sm+NZ4CvOsrIy4fDhw2JqaqpAp22RBB/L5XLh0KFDIkQC2WYIvtQJ8cDfJu5Fzp07Z7darcLJkycfQWA7jEZjEmwioNCZOn369GX0iyhM6YxLEz2O5dSpU6yysvI62rMymUxaFeWsEfr7+z9JSUmh9VV+V4yPAqUZXFFR8Qc9X+nixYtl7m4Oh8NZU5jN5iS9Xr+sVqub8vPzF0tLS5cbGhpK3Lt9Er5C8z9AVbuZzjmCIKmD43NYLBY1lGUi7FiZm5t71t3N4XA4a4q5ubkBQRDS7t27d+X8+fPpKpUqrbCwkM5KcNYCw8PDgahkP0AzYKWH42tcu3ZtY2dnJz1sSnq4EIfD4XDeBRj7B4ADXCdsnVWG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Box 16"/>
          <p:cNvSpPr txBox="1"/>
          <p:nvPr/>
        </p:nvSpPr>
        <p:spPr>
          <a:xfrm>
            <a:off x="8741755" y="6425859"/>
            <a:ext cx="2770216" cy="369332"/>
          </a:xfrm>
          <a:prstGeom prst="rect">
            <a:avLst/>
          </a:prstGeom>
          <a:noFill/>
        </p:spPr>
        <p:txBody>
          <a:bodyPr wrap="square" rtlCol="0">
            <a:spAutoFit/>
          </a:bodyPr>
          <a:lstStyle/>
          <a:p>
            <a:r>
              <a:rPr lang="en-GB" b="1" dirty="0">
                <a:cs typeface="Heebo" panose="00000500000000000000"/>
              </a:rPr>
              <a:t>Update 20/12/2022</a:t>
            </a:r>
          </a:p>
        </p:txBody>
      </p:sp>
      <p:sp>
        <p:nvSpPr>
          <p:cNvPr id="18" name="TextBox 17"/>
          <p:cNvSpPr txBox="1"/>
          <p:nvPr/>
        </p:nvSpPr>
        <p:spPr>
          <a:xfrm>
            <a:off x="0" y="801780"/>
            <a:ext cx="6818892"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North Highland Community Hospitals DDs</a:t>
            </a:r>
          </a:p>
        </p:txBody>
      </p:sp>
      <p:pic>
        <p:nvPicPr>
          <p:cNvPr id="2" name="Picture 1"/>
          <p:cNvPicPr>
            <a:picLocks noChangeAspect="1"/>
          </p:cNvPicPr>
          <p:nvPr/>
        </p:nvPicPr>
        <p:blipFill>
          <a:blip r:embed="rId3"/>
          <a:stretch>
            <a:fillRect/>
          </a:stretch>
        </p:blipFill>
        <p:spPr>
          <a:xfrm>
            <a:off x="0" y="1171112"/>
            <a:ext cx="6818892" cy="2603748"/>
          </a:xfrm>
          <a:prstGeom prst="rect">
            <a:avLst/>
          </a:prstGeom>
        </p:spPr>
      </p:pic>
      <p:pic>
        <p:nvPicPr>
          <p:cNvPr id="5" name="Picture 4"/>
          <p:cNvPicPr>
            <a:picLocks noChangeAspect="1"/>
          </p:cNvPicPr>
          <p:nvPr/>
        </p:nvPicPr>
        <p:blipFill>
          <a:blip r:embed="rId4"/>
          <a:stretch>
            <a:fillRect/>
          </a:stretch>
        </p:blipFill>
        <p:spPr>
          <a:xfrm>
            <a:off x="0" y="3774860"/>
            <a:ext cx="6818892" cy="3094068"/>
          </a:xfrm>
          <a:prstGeom prst="rect">
            <a:avLst/>
          </a:prstGeom>
        </p:spPr>
      </p:pic>
    </p:spTree>
    <p:extLst>
      <p:ext uri="{BB962C8B-B14F-4D97-AF65-F5344CB8AC3E}">
        <p14:creationId xmlns:p14="http://schemas.microsoft.com/office/powerpoint/2010/main" val="2410801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3488" y="2905760"/>
            <a:ext cx="3906751" cy="369332"/>
          </a:xfrm>
          <a:prstGeom prst="rect">
            <a:avLst/>
          </a:prstGeom>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4" name="Rectangle 13">
            <a:extLst>
              <a:ext uri="{FF2B5EF4-FFF2-40B4-BE49-F238E27FC236}">
                <a16:creationId xmlns:a16="http://schemas.microsoft.com/office/drawing/2014/main" id="{AFDD0963-33E5-4D2D-96A0-1F1468E93C2F}"/>
              </a:ext>
            </a:extLst>
          </p:cNvPr>
          <p:cNvSpPr/>
          <p:nvPr/>
        </p:nvSpPr>
        <p:spPr>
          <a:xfrm>
            <a:off x="-9220" y="0"/>
            <a:ext cx="12201220" cy="788877"/>
          </a:xfrm>
          <a:prstGeom prst="rect">
            <a:avLst/>
          </a:prstGeom>
          <a:gradFill flip="none" rotWithShape="1">
            <a:gsLst>
              <a:gs pos="0">
                <a:srgbClr val="E67CB2">
                  <a:shade val="30000"/>
                  <a:satMod val="115000"/>
                </a:srgbClr>
              </a:gs>
              <a:gs pos="50000">
                <a:srgbClr val="E67CB2">
                  <a:shade val="67500"/>
                  <a:satMod val="115000"/>
                </a:srgbClr>
              </a:gs>
              <a:gs pos="100000">
                <a:srgbClr val="E67CB2">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5" name="TextBox 14">
            <a:extLst>
              <a:ext uri="{FF2B5EF4-FFF2-40B4-BE49-F238E27FC236}">
                <a16:creationId xmlns:a16="http://schemas.microsoft.com/office/drawing/2014/main" id="{81067BC7-E925-4BBB-99BE-A824C2423739}"/>
              </a:ext>
            </a:extLst>
          </p:cNvPr>
          <p:cNvSpPr txBox="1"/>
          <p:nvPr/>
        </p:nvSpPr>
        <p:spPr>
          <a:xfrm>
            <a:off x="69962" y="-56355"/>
            <a:ext cx="11140489" cy="677108"/>
          </a:xfrm>
          <a:prstGeom prst="rect">
            <a:avLst/>
          </a:prstGeom>
          <a:noFill/>
        </p:spPr>
        <p:txBody>
          <a:bodyPr wrap="square" lIns="91440" tIns="45720" rIns="91440" bIns="45720" rtlCol="0" anchor="t">
            <a:spAutoFit/>
          </a:bodyPr>
          <a:lstStyle/>
          <a:p>
            <a:r>
              <a:rPr lang="en-GB" sz="1400" b="1" dirty="0"/>
              <a:t>Strategic Objective 3 Outcome 9 – Care Well (Adult Social care)</a:t>
            </a:r>
          </a:p>
          <a:p>
            <a:r>
              <a:rPr lang="en-GB" sz="1200" b="1" dirty="0">
                <a:ea typeface="+mn-lt"/>
                <a:cs typeface="+mn-lt"/>
              </a:rPr>
              <a:t>Priority 2</a:t>
            </a:r>
            <a:r>
              <a:rPr lang="en-GB" sz="1200" dirty="0">
                <a:ea typeface="+mn-lt"/>
                <a:cs typeface="+mn-lt"/>
              </a:rPr>
              <a:t> - Embed a place approach to Home Based Care &amp; Support and care homes so that proactive care is provided tailored to the needs of the individual</a:t>
            </a:r>
          </a:p>
          <a:p>
            <a:r>
              <a:rPr lang="en-GB" sz="1200" b="1" i="1" dirty="0">
                <a:ea typeface="+mn-lt"/>
                <a:cs typeface="+mn-lt"/>
              </a:rPr>
              <a:t>Priority 9A, 9B, 9C </a:t>
            </a:r>
            <a:r>
              <a:rPr lang="en-GB" sz="1200" dirty="0">
                <a:ea typeface="+mn-lt"/>
                <a:cs typeface="+mn-lt"/>
              </a:rPr>
              <a:t>– Work together with H &amp; SC partners by delivering care and support together that puts our population, families and carers experience at the heart</a:t>
            </a:r>
            <a:endParaRPr lang="en-US" sz="1200" dirty="0"/>
          </a:p>
        </p:txBody>
      </p:sp>
      <p:pic>
        <p:nvPicPr>
          <p:cNvPr id="16" name="Picture 15">
            <a:extLst>
              <a:ext uri="{FF2B5EF4-FFF2-40B4-BE49-F238E27FC236}">
                <a16:creationId xmlns:a16="http://schemas.microsoft.com/office/drawing/2014/main" id="{A4778528-E9C3-42C0-B878-592B6F311682}"/>
              </a:ext>
            </a:extLst>
          </p:cNvPr>
          <p:cNvPicPr>
            <a:picLocks noChangeAspect="1"/>
          </p:cNvPicPr>
          <p:nvPr/>
        </p:nvPicPr>
        <p:blipFill>
          <a:blip r:embed="rId2"/>
          <a:stretch>
            <a:fillRect/>
          </a:stretch>
        </p:blipFill>
        <p:spPr>
          <a:xfrm>
            <a:off x="11210451" y="146767"/>
            <a:ext cx="869788" cy="574453"/>
          </a:xfrm>
          <a:prstGeom prst="rect">
            <a:avLst/>
          </a:prstGeom>
        </p:spPr>
      </p:pic>
      <p:sp>
        <p:nvSpPr>
          <p:cNvPr id="17" name="Rectangle 16"/>
          <p:cNvSpPr/>
          <p:nvPr/>
        </p:nvSpPr>
        <p:spPr>
          <a:xfrm>
            <a:off x="6784101" y="768978"/>
            <a:ext cx="5425585" cy="60890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accent1">
                    <a:lumMod val="50000"/>
                  </a:schemeClr>
                </a:solidFill>
              </a:rPr>
              <a:t>SDS Option 1 Carer Breaks</a:t>
            </a:r>
          </a:p>
          <a:p>
            <a:endParaRPr lang="en-GB" sz="1400" b="1" dirty="0">
              <a:solidFill>
                <a:schemeClr val="accent1">
                  <a:lumMod val="50000"/>
                </a:schemeClr>
              </a:solidFill>
            </a:endParaRPr>
          </a:p>
          <a:p>
            <a:r>
              <a:rPr lang="en-GB" sz="1400" dirty="0">
                <a:solidFill>
                  <a:schemeClr val="accent1">
                    <a:lumMod val="50000"/>
                  </a:schemeClr>
                </a:solidFill>
              </a:rPr>
              <a:t>As reported to previous committee and included in previous Carer Programme update reports, this scheme to support unpaid carers started in September 2021 and is an integral component of a balanced “carers programme” aimed at meeting our duties under the Carers Act.</a:t>
            </a:r>
          </a:p>
          <a:p>
            <a:endParaRPr lang="en-GB" sz="1400" dirty="0">
              <a:solidFill>
                <a:schemeClr val="accent1">
                  <a:lumMod val="50000"/>
                </a:schemeClr>
              </a:solidFill>
            </a:endParaRPr>
          </a:p>
          <a:p>
            <a:r>
              <a:rPr lang="en-GB" sz="1400" dirty="0">
                <a:solidFill>
                  <a:schemeClr val="accent1">
                    <a:lumMod val="50000"/>
                  </a:schemeClr>
                </a:solidFill>
              </a:rPr>
              <a:t>The peak of this scheme was during February to April 2022 with at the end of November, some 261 individuals benefitting.</a:t>
            </a:r>
          </a:p>
          <a:p>
            <a:endParaRPr lang="en-GB" sz="1400" dirty="0">
              <a:solidFill>
                <a:schemeClr val="accent1">
                  <a:lumMod val="50000"/>
                </a:schemeClr>
              </a:solidFill>
            </a:endParaRPr>
          </a:p>
          <a:p>
            <a:r>
              <a:rPr lang="en-GB" sz="1400" dirty="0">
                <a:solidFill>
                  <a:schemeClr val="accent1">
                    <a:lumMod val="50000"/>
                  </a:schemeClr>
                </a:solidFill>
              </a:rPr>
              <a:t>It is the aim of NHS Highland to ensure that unpaid carers continue to access a range of services and we are committed to supporting carers, while maintaining our Option 1 short breaks scheme to increase the access of carers to flexible, personalised ways to provide them with a break.</a:t>
            </a:r>
          </a:p>
          <a:p>
            <a:endParaRPr lang="en-GB" sz="1400" dirty="0">
              <a:solidFill>
                <a:schemeClr val="accent1">
                  <a:lumMod val="50000"/>
                </a:schemeClr>
              </a:solidFill>
            </a:endParaRPr>
          </a:p>
          <a:p>
            <a:r>
              <a:rPr lang="en-GB" sz="1400" dirty="0">
                <a:solidFill>
                  <a:schemeClr val="accent1">
                    <a:lumMod val="50000"/>
                  </a:schemeClr>
                </a:solidFill>
              </a:rPr>
              <a:t>It is well evaluated and continues to be well received by carers and their families.</a:t>
            </a:r>
          </a:p>
          <a:p>
            <a:endParaRPr lang="en-GB" sz="1400" dirty="0">
              <a:solidFill>
                <a:schemeClr val="accent1">
                  <a:lumMod val="50000"/>
                </a:schemeClr>
              </a:solidFill>
            </a:endParaRPr>
          </a:p>
          <a:p>
            <a:endParaRPr lang="en-GB" sz="1400" dirty="0">
              <a:solidFill>
                <a:schemeClr val="accent1">
                  <a:lumMod val="50000"/>
                </a:schemeClr>
              </a:solidFill>
            </a:endParaRPr>
          </a:p>
          <a:p>
            <a:endParaRPr lang="en-GB" sz="1400" dirty="0">
              <a:solidFill>
                <a:schemeClr val="accent1">
                  <a:lumMod val="50000"/>
                </a:schemeClr>
              </a:solidFill>
            </a:endParaRPr>
          </a:p>
        </p:txBody>
      </p:sp>
      <p:sp>
        <p:nvSpPr>
          <p:cNvPr id="18" name="TextBox 17"/>
          <p:cNvSpPr txBox="1"/>
          <p:nvPr/>
        </p:nvSpPr>
        <p:spPr>
          <a:xfrm>
            <a:off x="8741755" y="6425859"/>
            <a:ext cx="2770216" cy="369332"/>
          </a:xfrm>
          <a:prstGeom prst="rect">
            <a:avLst/>
          </a:prstGeom>
          <a:noFill/>
        </p:spPr>
        <p:txBody>
          <a:bodyPr wrap="square" rtlCol="0">
            <a:spAutoFit/>
          </a:bodyPr>
          <a:lstStyle/>
          <a:p>
            <a:r>
              <a:rPr lang="en-GB" b="1" dirty="0">
                <a:cs typeface="Heebo" panose="00000500000000000000"/>
              </a:rPr>
              <a:t>Update 20/12/2022</a:t>
            </a:r>
          </a:p>
        </p:txBody>
      </p:sp>
      <p:sp>
        <p:nvSpPr>
          <p:cNvPr id="11" name="TextBox 10"/>
          <p:cNvSpPr txBox="1"/>
          <p:nvPr/>
        </p:nvSpPr>
        <p:spPr>
          <a:xfrm>
            <a:off x="0" y="801780"/>
            <a:ext cx="6784101"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Carer Breaks – Option 1 (DP) </a:t>
            </a:r>
          </a:p>
        </p:txBody>
      </p:sp>
      <p:pic>
        <p:nvPicPr>
          <p:cNvPr id="5" name="Picture 4"/>
          <p:cNvPicPr>
            <a:picLocks noChangeAspect="1"/>
          </p:cNvPicPr>
          <p:nvPr/>
        </p:nvPicPr>
        <p:blipFill>
          <a:blip r:embed="rId3"/>
          <a:stretch>
            <a:fillRect/>
          </a:stretch>
        </p:blipFill>
        <p:spPr>
          <a:xfrm>
            <a:off x="0" y="1171112"/>
            <a:ext cx="6784101" cy="2652326"/>
          </a:xfrm>
          <a:prstGeom prst="rect">
            <a:avLst/>
          </a:prstGeom>
        </p:spPr>
      </p:pic>
      <p:pic>
        <p:nvPicPr>
          <p:cNvPr id="6" name="Picture 5"/>
          <p:cNvPicPr>
            <a:picLocks noChangeAspect="1"/>
          </p:cNvPicPr>
          <p:nvPr/>
        </p:nvPicPr>
        <p:blipFill>
          <a:blip r:embed="rId4"/>
          <a:stretch>
            <a:fillRect/>
          </a:stretch>
        </p:blipFill>
        <p:spPr>
          <a:xfrm>
            <a:off x="0" y="3823438"/>
            <a:ext cx="6784101" cy="3047464"/>
          </a:xfrm>
          <a:prstGeom prst="rect">
            <a:avLst/>
          </a:prstGeom>
        </p:spPr>
      </p:pic>
    </p:spTree>
    <p:extLst>
      <p:ext uri="{BB962C8B-B14F-4D97-AF65-F5344CB8AC3E}">
        <p14:creationId xmlns:p14="http://schemas.microsoft.com/office/powerpoint/2010/main" val="930275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3488" y="2905760"/>
            <a:ext cx="3906751" cy="369332"/>
          </a:xfrm>
          <a:prstGeom prst="rect">
            <a:avLst/>
          </a:prstGeom>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4" name="Rectangle 13">
            <a:extLst>
              <a:ext uri="{FF2B5EF4-FFF2-40B4-BE49-F238E27FC236}">
                <a16:creationId xmlns:a16="http://schemas.microsoft.com/office/drawing/2014/main" id="{AFDD0963-33E5-4D2D-96A0-1F1468E93C2F}"/>
              </a:ext>
            </a:extLst>
          </p:cNvPr>
          <p:cNvSpPr/>
          <p:nvPr/>
        </p:nvSpPr>
        <p:spPr>
          <a:xfrm>
            <a:off x="-9220" y="0"/>
            <a:ext cx="12201220" cy="788877"/>
          </a:xfrm>
          <a:prstGeom prst="rect">
            <a:avLst/>
          </a:prstGeom>
          <a:gradFill flip="none" rotWithShape="1">
            <a:gsLst>
              <a:gs pos="0">
                <a:srgbClr val="E67CB2">
                  <a:shade val="30000"/>
                  <a:satMod val="115000"/>
                </a:srgbClr>
              </a:gs>
              <a:gs pos="50000">
                <a:srgbClr val="E67CB2">
                  <a:shade val="67500"/>
                  <a:satMod val="115000"/>
                </a:srgbClr>
              </a:gs>
              <a:gs pos="100000">
                <a:srgbClr val="E67CB2">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5" name="TextBox 14">
            <a:extLst>
              <a:ext uri="{FF2B5EF4-FFF2-40B4-BE49-F238E27FC236}">
                <a16:creationId xmlns:a16="http://schemas.microsoft.com/office/drawing/2014/main" id="{81067BC7-E925-4BBB-99BE-A824C2423739}"/>
              </a:ext>
            </a:extLst>
          </p:cNvPr>
          <p:cNvSpPr txBox="1"/>
          <p:nvPr/>
        </p:nvSpPr>
        <p:spPr>
          <a:xfrm>
            <a:off x="69962" y="-56355"/>
            <a:ext cx="11140489" cy="677108"/>
          </a:xfrm>
          <a:prstGeom prst="rect">
            <a:avLst/>
          </a:prstGeom>
          <a:noFill/>
        </p:spPr>
        <p:txBody>
          <a:bodyPr wrap="square" lIns="91440" tIns="45720" rIns="91440" bIns="45720" rtlCol="0" anchor="t">
            <a:spAutoFit/>
          </a:bodyPr>
          <a:lstStyle/>
          <a:p>
            <a:pPr lvl="0"/>
            <a:r>
              <a:rPr lang="en-GB" sz="1400" b="1" dirty="0">
                <a:solidFill>
                  <a:prstClr val="black"/>
                </a:solidFill>
              </a:rPr>
              <a:t>Strategic Objective 3 Outcome 9 – Care Well (Adult Social care)</a:t>
            </a:r>
          </a:p>
          <a:p>
            <a:pPr lvl="0"/>
            <a:r>
              <a:rPr lang="en-GB" sz="1200" b="1" dirty="0">
                <a:solidFill>
                  <a:prstClr val="black"/>
                </a:solidFill>
                <a:ea typeface="+mn-lt"/>
                <a:cs typeface="Calibri" panose="020F0502020204030204"/>
              </a:rPr>
              <a:t>Priority 2</a:t>
            </a:r>
            <a:r>
              <a:rPr lang="en-GB" sz="1200" dirty="0">
                <a:solidFill>
                  <a:prstClr val="black"/>
                </a:solidFill>
                <a:ea typeface="+mn-lt"/>
                <a:cs typeface="Calibri" panose="020F0502020204030204"/>
              </a:rPr>
              <a:t> - Embed a place approach to Home Based Care &amp; Support and care homes so that proactive care is provided tailored to the needs of the individual</a:t>
            </a:r>
          </a:p>
          <a:p>
            <a:pPr lvl="0"/>
            <a:r>
              <a:rPr lang="en-GB" sz="1200" b="1" i="1" dirty="0">
                <a:solidFill>
                  <a:prstClr val="black"/>
                </a:solidFill>
                <a:ea typeface="+mn-lt"/>
                <a:cs typeface="Calibri" panose="020F0502020204030204"/>
              </a:rPr>
              <a:t>Priority 9A, 9B, 9C </a:t>
            </a:r>
            <a:r>
              <a:rPr lang="en-GB" sz="1200" dirty="0">
                <a:solidFill>
                  <a:prstClr val="black"/>
                </a:solidFill>
                <a:ea typeface="+mn-lt"/>
                <a:cs typeface="Calibri" panose="020F0502020204030204"/>
              </a:rPr>
              <a:t>– Work together with H &amp; SC partners by delivering care and support together that puts our population, families and carers experience at the heart</a:t>
            </a:r>
            <a:endParaRPr lang="en-US" sz="1200" dirty="0">
              <a:solidFill>
                <a:prstClr val="black"/>
              </a:solidFill>
            </a:endParaRPr>
          </a:p>
        </p:txBody>
      </p:sp>
      <p:pic>
        <p:nvPicPr>
          <p:cNvPr id="16" name="Picture 15">
            <a:extLst>
              <a:ext uri="{FF2B5EF4-FFF2-40B4-BE49-F238E27FC236}">
                <a16:creationId xmlns:a16="http://schemas.microsoft.com/office/drawing/2014/main" id="{A4778528-E9C3-42C0-B878-592B6F311682}"/>
              </a:ext>
            </a:extLst>
          </p:cNvPr>
          <p:cNvPicPr>
            <a:picLocks noChangeAspect="1"/>
          </p:cNvPicPr>
          <p:nvPr/>
        </p:nvPicPr>
        <p:blipFill>
          <a:blip r:embed="rId2"/>
          <a:stretch>
            <a:fillRect/>
          </a:stretch>
        </p:blipFill>
        <p:spPr>
          <a:xfrm>
            <a:off x="11210451" y="146767"/>
            <a:ext cx="869788" cy="574453"/>
          </a:xfrm>
          <a:prstGeom prst="rect">
            <a:avLst/>
          </a:prstGeom>
        </p:spPr>
      </p:pic>
      <p:sp>
        <p:nvSpPr>
          <p:cNvPr id="17" name="Rectangle 16"/>
          <p:cNvSpPr/>
          <p:nvPr/>
        </p:nvSpPr>
        <p:spPr>
          <a:xfrm>
            <a:off x="6819544" y="783972"/>
            <a:ext cx="5372456" cy="60722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accent1">
                    <a:lumMod val="50000"/>
                  </a:schemeClr>
                </a:solidFill>
              </a:rPr>
              <a:t>SDS Option 1 (Direct Payments)</a:t>
            </a:r>
          </a:p>
          <a:p>
            <a:endParaRPr lang="en-GB" sz="1400" b="1" dirty="0">
              <a:solidFill>
                <a:schemeClr val="accent1">
                  <a:lumMod val="50000"/>
                </a:schemeClr>
              </a:solidFill>
            </a:endParaRPr>
          </a:p>
          <a:p>
            <a:r>
              <a:rPr lang="en-GB" sz="1400" dirty="0">
                <a:solidFill>
                  <a:schemeClr val="accent1">
                    <a:lumMod val="50000"/>
                  </a:schemeClr>
                </a:solidFill>
              </a:rPr>
              <a:t>Sustained growth in Option 1s with increases for both younger and older adults in some of our more remote and rural areas.</a:t>
            </a:r>
          </a:p>
          <a:p>
            <a:r>
              <a:rPr lang="en-GB" sz="1400" dirty="0">
                <a:solidFill>
                  <a:schemeClr val="accent1">
                    <a:lumMod val="50000"/>
                  </a:schemeClr>
                </a:solidFill>
              </a:rPr>
              <a:t>The increase does highlight the unavailability of care options and a real market shift as we are unable to commission “traditionally delivered services” through a commissioned provider or by NHS Highland.</a:t>
            </a:r>
          </a:p>
          <a:p>
            <a:endParaRPr lang="en-GB" sz="1400" dirty="0">
              <a:solidFill>
                <a:schemeClr val="accent1">
                  <a:lumMod val="50000"/>
                </a:schemeClr>
              </a:solidFill>
            </a:endParaRPr>
          </a:p>
          <a:p>
            <a:r>
              <a:rPr lang="en-GB" sz="1400" dirty="0">
                <a:solidFill>
                  <a:schemeClr val="accent1">
                    <a:lumMod val="50000"/>
                  </a:schemeClr>
                </a:solidFill>
              </a:rPr>
              <a:t>During recent months, we are aware of some Option 1 recipients struggling to recruit staff and personal assistants which clearly  demonstrates the resource pressure affecting all areas of care delivery.</a:t>
            </a:r>
          </a:p>
          <a:p>
            <a:endParaRPr lang="en-GB" sz="1400" dirty="0">
              <a:solidFill>
                <a:schemeClr val="accent1">
                  <a:lumMod val="50000"/>
                </a:schemeClr>
              </a:solidFill>
            </a:endParaRPr>
          </a:p>
          <a:p>
            <a:r>
              <a:rPr lang="en-GB" sz="1400" dirty="0">
                <a:solidFill>
                  <a:schemeClr val="accent1">
                    <a:lumMod val="50000"/>
                  </a:schemeClr>
                </a:solidFill>
              </a:rPr>
              <a:t>Our current number of active service users receiving a direct payment is 546 with a projected annual cost of £9.9m.</a:t>
            </a:r>
          </a:p>
          <a:p>
            <a:endParaRPr lang="en-GB" sz="1400" dirty="0">
              <a:solidFill>
                <a:schemeClr val="accent1">
                  <a:lumMod val="50000"/>
                </a:schemeClr>
              </a:solidFill>
            </a:endParaRPr>
          </a:p>
          <a:p>
            <a:r>
              <a:rPr lang="en-GB" sz="1400" dirty="0">
                <a:solidFill>
                  <a:schemeClr val="accent1">
                    <a:lumMod val="50000"/>
                  </a:schemeClr>
                </a:solidFill>
              </a:rPr>
              <a:t>As an integral component of our Self Directed Support Strategy,  development work continues with the SDS Peer Support Group, a group representing users of these services, and Community Contacts to design a co-produced proposal with NHS Highland which will identify and include the core cost components and move closer to identifying the “true cost” of delivering care for Options 1s. </a:t>
            </a:r>
          </a:p>
          <a:p>
            <a:endParaRPr lang="en-GB" sz="1400" dirty="0">
              <a:solidFill>
                <a:schemeClr val="accent1">
                  <a:lumMod val="50000"/>
                </a:schemeClr>
              </a:solidFill>
            </a:endParaRPr>
          </a:p>
          <a:p>
            <a:r>
              <a:rPr lang="en-GB" sz="1400" dirty="0">
                <a:solidFill>
                  <a:schemeClr val="accent1">
                    <a:lumMod val="50000"/>
                  </a:schemeClr>
                </a:solidFill>
              </a:rPr>
              <a:t>Currently Option 1 service users are paid based on an initial rate of £15.01 per hour which is significantly less than external rates paid to providers.</a:t>
            </a:r>
          </a:p>
          <a:p>
            <a:endParaRPr lang="en-GB" sz="1400" dirty="0">
              <a:solidFill>
                <a:schemeClr val="accent1">
                  <a:lumMod val="50000"/>
                </a:schemeClr>
              </a:solidFill>
            </a:endParaRPr>
          </a:p>
        </p:txBody>
      </p:sp>
      <p:sp>
        <p:nvSpPr>
          <p:cNvPr id="18" name="TextBox 17"/>
          <p:cNvSpPr txBox="1"/>
          <p:nvPr/>
        </p:nvSpPr>
        <p:spPr>
          <a:xfrm>
            <a:off x="8797636" y="6425859"/>
            <a:ext cx="2770216" cy="369332"/>
          </a:xfrm>
          <a:prstGeom prst="rect">
            <a:avLst/>
          </a:prstGeom>
          <a:noFill/>
        </p:spPr>
        <p:txBody>
          <a:bodyPr wrap="square" rtlCol="0">
            <a:spAutoFit/>
          </a:bodyPr>
          <a:lstStyle/>
          <a:p>
            <a:r>
              <a:rPr lang="en-GB" b="1" dirty="0">
                <a:cs typeface="Heebo" panose="00000500000000000000"/>
              </a:rPr>
              <a:t>Update 20/12/22 </a:t>
            </a:r>
          </a:p>
        </p:txBody>
      </p:sp>
      <p:sp>
        <p:nvSpPr>
          <p:cNvPr id="13" name="TextBox 12"/>
          <p:cNvSpPr txBox="1"/>
          <p:nvPr/>
        </p:nvSpPr>
        <p:spPr>
          <a:xfrm>
            <a:off x="0" y="801780"/>
            <a:ext cx="6819544"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Self</a:t>
            </a:r>
            <a:r>
              <a:rPr kumimoji="0" lang="en-GB" sz="1800" b="0" i="0" u="none" strike="noStrike" kern="1200" cap="none" spc="0" normalizeH="0" noProof="0" dirty="0">
                <a:ln>
                  <a:noFill/>
                </a:ln>
                <a:solidFill>
                  <a:srgbClr val="5B9BD5">
                    <a:lumMod val="50000"/>
                  </a:srgbClr>
                </a:solidFill>
                <a:effectLst/>
                <a:uLnTx/>
                <a:uFillTx/>
                <a:latin typeface="Calibri" panose="020F0502020204030204"/>
                <a:ea typeface="+mn-ea"/>
                <a:cs typeface="+mn-cs"/>
              </a:rPr>
              <a:t> Directed Support – Option1 (DP)</a:t>
            </a:r>
            <a:endPar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2" name="AutoShape 2" descr="data:image/jpeg;base64,/9j/4AAQSkZJRgABAQEAYABgAAD/2wBDAAgGBgcGBQgHBwcJCQgKDBQNDAsLDBkSEw8UHRofHh0aHBwgJC4nICIsIxwcKDcpLDAxNDQ0Hyc5PTgyPC4zNDL/2wBDAQkJCQwLDBgNDRgyIRwhMjIyMjIyMjIyMjIyMjIyMjIyMjIyMjIyMjIyMjIyMjIyMjIyMjIyMjIyMjIyMjIyMjL/wAARCAGDAy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0R9UmsbWHUdS1aKK1dtoTyssx/ujHJNWT4q0YaU2p/bW+yrIImbym3Bz0UrjOar+IbSyY6ZjU4NMvYJDJZvIAVY7cMCp4PBrn7/W5b7Tdl7JaMbLWLZGu7Y4hlyc556EdDzQB12m+INM1YSmzvdzQjdIjqUZB6kMAce9R6f4n0fVLz7JZ33mzEEqPLIDgddpIwfwrF1K40zUfFz/6VE9omkzJeTROCI1ZhjJH44pNK1K40zUNK0ldTsNXsp1McDwqBNCqrkM2DgrgYzxQgOktdXsb6/urK1uxLcWmPPRR9zPbOKj1bXtP0Tyft9xJGZyRGEiLlsdeADWfYKqePNYCqFH2O3OAMd2puuXENt4t8OyXE0cUYFwN0jBR9wdzQBowa/pl1YG9t7wywCQRMVQllYnABXGR171p4P8AeP6V57f6hi91++0y5/dNd2MXnwN8rNnDjI68HBrW06G4vNd167e/vWNjeFLe2WXEWPLBwV75Jo6XA6zn+8f0pGO1SzOQoGSTjgV5x4W1PW7m6trw3Bm86CZriGW9R9zgErsiHKYPGK0dF8nUNAkupdfuri/u7KVprf7QMK2DnCdV29KHsB2kUiTxJLFKHjcZVlIII9RWJbeMtBurpbeLUGDs/lqzwsqFs4xuIxnNJ4ISNPBmlCKZpl8hSWZ92D3Gfb0rndB0zWNa8KQ2Dy2EWlvO7FwrNNtWUnHoDkdaOoLY9Bwf7x/Sjn+8f0rzqDXJZPE2mXFnPeC2vL6S3dLi8Vw6gHIEQ5TBHBrR0+81CXxDH4dkupi9jcyXE8pJzJB1iBPfJbH/AAGgDtMH+8f0owf7x/SvN4Bfy2Gk3h1vUhJfanJaygTfKI9z8KMcEYHPWpdQ1LUtN0TVrSG9uJVttVjtRcSSgSJEwBOXPTrjcemaP6/r7wPQ8H+8f0qOaaO3iaWeYRxr953IAFefm51ePw5cRPfyRqdTgiglju1mlSNmG5S46/8A16TXYpU0TxZpct/dzW9oYJInlly6hsEgt3FAHovJ/iP6Uc/3j+lcJ4kuJraa28rU5JLGCxDtFBqCwzZ/56ZP3xjtXX2NyLnR7e6gEknmQK6CXh2yON3vQBc5/vH9Kqf2jaf2p/ZhuQL0xecIj1KZxkfjUem3eo3Pmfb9M+xbcbP36ybvy6Vy+t6ZNf8AjiW4sn2alZadHNasTwW8xsqfZhxR1A6+2vYLyS4SCYu1vL5Uox91sZx096sc/wB4/pXmlprMtzpGo3cMkthHea4sVzJ914FKqG57cjGa6fwze4m1S0bUGu7S3uxDazzSBmfKgld38RBzQB0nP94/pVO+1O003yPtdwYzPIIohtyXY9gAKxvEs7HVdIsJb+WwsblpDNPFJ5ZLKuVXd2zz+Vc9C02qv4Umuby4kKahcRRzK+DKig7WOOuQOvehagzt9W1mx0SCObUJ3jSR/LTahcs3oABmjS9ZsNZieSwujL5Zw6lSrKfdSMisfxibnz9A+x+T9p/tEeX52dmdjdcc1R1OG600XGp6tNm81F4bOOPTpPJVQCSMyN0zzkmgDtef7x/Sq897BbXVtbTTFZrlisK4+8QMnt6V57bazftp8llPqM1vajWBaSXX2gSPDEV3bfNHHJ43e9XNdNxaSeH10K5Oq3K3U6wvPOHw3lngt3xQB32D/eP6Uc/3j+lcDJqkM2i6TapealPdXCySSP8AbVtyHX74dj0wTwoqGw1a61XT/DUeoarNawXKXBmuI5ghkZDhAX6dOffFAHomD/eP6Uc/3j+leYnV9Sfw7ocQvrieO6u7hJbkXIheQKTsHmHgZ/XFXpLjWJPDmlJPqUXmG4kEix36RyXEQztAl6ZHf1oA9A5/vH9Kr2V7BqNol1aTGSByQrYxnBwe3qKzfC17Hf8Ah6KaN7pwC6E3Lh3yCQfmHDD0Ncb4Xm+zroH2XV5pZLq6nhuLPzQVSP5jkL/CQcc+9AdD0zn+8f0owf7x/SuL0W91C61yDRJrmYvpMkr3chJzMpOIQT3yDn8Ks+Lb5RdW9gj3iTmF5wYbxbZQo4yWPUg9qOlwOr5/vH9KMH+8f0rzy01W51a28OLqOrTWUFxYSzyTxSiPzJVIAy3fjnHeqh1bU5tC8NQm8uJI7pZzNOt0IGlZSdo8w8DjnHfFAI9NOQCSx4+lQWV5DqFnHd2sxkgkGUfGM9qz/Dcl9L4at31GWOa52MDJHIHDgE4O4cE4xmuL8MXX2GHw/JbatPcG4M63Vp5gZY0UMchB90gjr70AemYP94/pRg/3j+led6NrM8niTTjbz3f2TUIZ3MdzerMWAGVO0f6sj0qTQZr6FPDF82qXtw+pNLHcRzybkICsRgdiMdaAO4ub2C0ltop5ij3MnlQjH3mxnHT0FOmuY4JoIXkbzJ2KxqB1wMn8AK85sJxeXnhm9uNWmnv59Rl861eYFYyA44T+HHSuvv8AcnjHS5HOIjaXCqT0D/Kf5A0AbuD/AHj+lHP94/pXn2g6lcw6xDHd3lxeXdwkzRyQ3qzQTFQSMxjlOOlLoWo3DXWizLq893cahFM19bPIGWLapIIX+DB4oA9Awf7x/Ss2e21V53aHUESMn5VMQJAridNivp7Tw1M+uanu1SSSO5HncFQGI28fKeOo5pbzVdTttA+ypdzyKmsvZPcNMEk8ocgGQ8AnpuoA76ziu4o2F3ciZyeCqBcCrOD/AHj+lYHg+S+fS5lvplmCXDLCwuFmYR8YDOOCRyK5+31GaDxRG19qFxcpPfmGF7S9UxgHojQ9RjuaOodDv+f7x/SjB/vH9K830vUtbvPEizfaSrjUngmglvUCeUCRtEPXOMEHvWxo1jc6smr3L6tqAmW7ubeFVmISMDhePajpcDrJ5Vt4JJ5XYRxqWYgZOB7AUsUgnhSWNmKOoZSRjg1wtrrOoarp2p3fnyw/2XpzwShTjN1g7j9QAMfWnRXZ1DUY4NT1y40+GHTreaHZOIvOZh8zkn72Dxj3oA7vn+8f0o5/vH9K831rUtZk8S6jFa3bQtaGEWu+9SGMqQCWZD/rNxyK6rxbdz2XhtrmKVoHSWEu6HG1d43c+mM0Ab3P94/pRg/3j+lcVqGrzXOoeI49O1iGNYbWDyZTKPLjdic89ASOM/Ss063dWfhzXUtJb77dbLEWMt2tysascFkcdOMnnpQB6Pg/3j+lGD/eP6V5yt5q1t4a8QML5xDHFG1s/wBuW4liYkbvmXoD1Ga1dbs7nTtPsobXV7hvOn3zJcXwilmXbyqSEfLzzigDsef7x/Sq9lewajaLdWsxkhckK2MZwcHt6iszwnex3+gRyxvdOEkeMm5kEj5U4PzDhh6GuU8PpPp9n4fvIb+6K3d9LBLbs+YthLnhexBHWjqB6Ng/3j+lHP8AeP6V53Za3LN4n0qa1nvBa39zLE6XF4sm9QD0iHKYI4q/pl9qM+tR6I88zS6U80t05JzMn/LEE985/wDHaAO15/vH9KMH+8f0rznwlqOs3uq2NzLdFluDL9rilvUbpnGyLqhU8V0GvRzXnijRtPW+u7W3minaUW0mwvtAxzQB02D/AHj+lGD/AHj+lee6ZNqENvo2pSavezyy6o1lIksgMbxBmUZXHXgc9aeNdlXS4IW1Ii+/t7yGjMn7zy/M+7jrjbQtX/Xl/mH9f19x2cWqWUsU8i3SiOCYwSM3yhXBxjn6ipluo3vJLRXfzo0DsNvGD05xg9K871RYZvC3iONp2jMWt7n2PtKgyLyfbv8AhWjr+oXVqfESW1/MsdvpcDwyCTJUliC4PqR3o6f12H1/rudleXcOn2ct3dSmOCJdztjOBUyncoZWJBGRXm+o3Bj0/X7K31WbUbL+yo7hnllEuyQtz8w6ZHOKl8R6nqEusR2tpdtDAmnLPbvHepArOerEn74GBxQI9E5/vH9KMH+8f0rC1S6vIvAl1dSSCO9WwLtJC3Afb1U/XmubtdWTS5JXXWLzUbNtIFzcETCR45MgAqf4Scnj2o62A9Bwf7x/Sq97ewadam5u5jHCrKpbGeScDt6mvPINb1OxGuxW805EWnJcxLNdLdNGxbBbcPbnHtV3WltrfwZePZaxPqsjG3kKS3Ik53rjH93dQB32D/eP6UYP94/pXCDWJotJ1L+15rxdVe8WCS3gnEYh3f6sIx4VCOrfWqEWsagujapbNfTRRQ6nBbmc3CyvBE+N37wcH69s0AelYP8AeP6Uc/3j+leb3eqXmnad4lTT9VnvIre5t4o53mDmFGA34foMetWba41hPD2soNTigVZIxayz36SsmcbkMg6Z7E9M0Adzc3MdosbTOyq8gjDY4BPTNTc/3j+leeC8Fz4Z1qxV71rqKWFQs90twA7MNuxx19cdq9DGcDPXHNABz/eP6Uc/3j+lFFABz/eP6Uc/3j+lFFABz/eP6Uc/3j+lFFABz/eP6Uc/3j+lFFABz/eP6Uc/3j+lFFABz/eP6Uc/3j+lFFABz/eP6Uc/3j+lFFAEcyytC6wy7JCPlYgEA1mW0mo2+uWlrdXazRy5JAjArXqtKif2jYSbRv8AO27u+MHigB1zZ2t9AsV3bQ3EeAdsqBh096Y2mae1kLNrG2NqDkQ+UNn5dKtdl+g/lRQBXttPsrKJorWzggjb7yRxhQ31A60210zT7GR5LSxtrd3+80UQUn8qtUUAMEMSzNMsaCVwFZwOSB0BNQ3en2WoKq3tpBchDlRLGGx9M1ZooArrY2aWy2yWkC26kFYhGAoI5BxUqQxRNI0caI0jbnKjBY+p9TT6KAK0Wn2UF091DZ28dxJ9+VIwGb6miLTrGC4kuIbO3jnl+/IkYDN9TVmigCKC3gtYvKt4Y4YwSQkahRk9eBTooYreMRwxpHGOioMAU+igCoulacl0bpbC2FwW3mURANn1z61DYaV9j1G+v5bhp7m7KgsUC7EX7qDHYZNaNFAEIs7VUjQW8QWN96KEGFb1HoeTQbS2ZJka3iKznMqlARJ9fWpqKAKsWm2MNutvFZW8cKsHEaxgKGHQ49aka1t387fBE3njEuVB8we/rU1FAFObSNNuBEJtPtZBCMRh4lOweg9BVwAAYAwB0AoooAKZ5MQnM4jXzSu0vj5iPTPpT6KAIDZ2rRTRNbQmOY5lQoMOfUjvSR2FnDDFDFaQJFE2+NFjACN6gdjViigCG6tLa9hMN3bxTxE52SoGGfoaX7LbgQgQRgQ/6oBR+74xx6cVLRQAySGKVkaSNHMbbkLDO0+o9DTbi2gu4GhuYI5om6pIoYH8DUtFAFVdMsEtpLZLK3WCT78QiG1vqO9OhsLO3SFIbSCNYSTEEjACE9SPSrFFAFSXStOnUrNYW0gL+YQ0QPzf3vrVLVNCW+sobS1lhs4YmLCP7KkiH/gJ6EdeK2KKAMvT9AsbHQ4tJeJbq3TJbz0B3sTkkjp1NWZdL0+a1S1lsLZ7dPuRNECq/Qdqt0UAMiijgiWKGNI41GFRFwAPYVBBplhaz+fb2VvFMRt3pEA2PTNWqKAM7TdKFhc3t1JcNcXN5IHkkZQuFAwqgDsBVm6sLO+2fa7SCfyzlPNjDbT7ZqxRQBjatoA1C1t7a2nitIYc7Y/sqSKPQgN0I9qntNCsLXRLfSXgS5toFAAnQNk9cn3zWlRQAyOKOGJYoo1jjUYVFGAB9Kgt9MsLSYzW1lbwyldpeOIKSPTNWqKAKcOladbTGaCwtopSSd6RAHnrz71MtpbIsKpbxKsJzEAg+Q+3pU1FAFRdL09Lo3SWNstwW3GURANn1z61YkhjlKGRAxjbchPY0+igCrb6ZYWk7z21lbwzP9544grH8RTobCyt55Z4bSCOaX/WSJGAz/U96sUUAQraWyLCqW8SiE5iAQfJ9PSkaytHglhe1haKVi0iFAVcnqSO5qeigCK3trezhWG2gjhiXokahQPwFRJplhHeG8Sxtluj1mWIBz+NWqKAK39n2X237b9jg+1dPP8ALG/8+tTRQxQBhFGkYZizbRjJPU/Wn0UARC1txHLGIIwkpJkUKMOT1z65qKfTbC6EQuLK3lEP+qDxg7Pp6VaooArT6dY3U0c1xZ28ssX+rd4wSv0NTyRpLG0ciK8bDDKwyCPQinUUAVItK06CF4YrC2SKRdrosQAYehHenW+n2VnA0FtaQQwv96OOMBW+o71ZooAqRaXp9vbvbw2NtHBIcvGkQCt9R3qS6srS+iEV3aw3EYOQsqBgPzqeigBkMMVvEsUMaRxqMKiLgAewpi2lsiRotvEFibfGAgwjeo9DyamooAqJpWnRXJuY7C2Sctu81YgGz659asLDEkzzLGiyuAHcLy2OmTT6KAK0enWUN293FZ26XL/flWMBm+pqZoYmmSZo1MqAhHI5UHrg0+igCEWdsERBbxBUfzFXYMK394e/vUTaXp73RumsbZrgkEymIbsjoc1booArtYWb+futIG+0f67MY/ef73rVXVNFttS0u6sgqwfaIhE0iIMhQeB9B6VpUUAVbfTbG1t3ggs7eOKQfvFSMAP9R3pJdK06eGGGawtpIof9UjxAhPoO1W6KAKmpWCalpN1p5cxJcRNFuUfdBGOBTbLSbGwtTBBaQKrIFl2xAeZgYy3rV2igCrbaZYWW77LZW8G5dreXGFyPQ47UkWladBE8UNhbRxyMGdUiADEdCat0UAV5rCzuTIZ7WGUyqEkLoDuA6A+tVbnRrdtNns7FIbITY3GOBWBx6qeDxxWlRQBjaJ4dt9Ht7tGdbh7t90xMSohAGAoQcAAVej0vT4bV7WOxtkt3+9EsQCt9RVuigCrDptjbxJFBZwRRo/mKkaBQG9cDvVqiigAooooAKKKKACiiigAooooAKKK5/VvEj6Zqi2iWvnrsDMFzuyQSMevSgDoKK45/GlyigCxhlYuq7o5Ds5XOMnHParura1c6brMexQ8T2yt5DEjLFsfLjq2KAOkork4/Ft1PM0MFlEzb8IzMwGMMefQ/L+tEXiK51DU9OhSMW8bzJvTcd7AoT0xjbn+VAHWVBL/x+WH/AF8D+RqeoJf+Pyw/6+B/I0AT9l+g/lRR2X6D+VFABRRRQAUUUUAFFFFABRRRQAUUUUAFFFFABRRRQAUUUUAFFFFABRRRQAUUUUAFFFFABRRRQAUUUUAFFFFABRRRQAUUUUAFFFFABRRRQAUUUUAFFFFABRRRQAUUUUAFFFFABRRRQAUUUUAFFFFABRRRQAUUUUAFFFFABRRRQAUUUUAFFFFABRRRQAUUUUAFFFFABRRRQAUUUUAFFYrzzJ4lMLXDNHMoSGOObPlEKSS8f9fpVCW9u4/D8U7XsjXMc8gLeYFaQLIR93HzcdqAOpooooAKzZdSlj1tbEpGkbRgo8gYeY5z8qnG3jA755q+ZYwcGRQR2Jqlc2dneTeZNcSEAcRibCA4xuA9eetR7SHdDszOuvEjWenXMzxQS3EUmyNY5MJLjG4gn0zz710CncqsO4zWSdF0mSwNlcYuYdu1RO4coPRSelaSywIiqskYVRgAMOBR7SHdBZktFICCMg5B7iq0uoW8MjRuzbl68UqlanTXNNpIFFydkijf3c9rq9uzystkwCEIycOSeWUjO3HcVTa7upNMup4b+YoZFW0kATdIW45GPu56cZwK0mvNNeYTPEjSgbQ5iBYD0zTYrjSrcEQ28UYJBISEDkdDxWP13Df8/F95fsp9jRiV0hRJH3uqgM5GNx7mn1S/tW1/vN/3zVqKRZo1kQ5VulaU8RSqu1OSb8iXCUVqh9QXMttGm24ljj8z5QWYKT9DU9cr4q8M3mtXkE9tMgVU2MrnG3nqK7cNTp1KijUlyruc+IqVKdPmpx5n2N+zsLTT0aOBceY25i7bmc+pJ61ZVo5BuRlcZ6jms46a6w2aqVkkgiaNpGPJ+XH86ZaWF1HZTxb/ACS/ToxPygdR0rGVk3Y1V2tTSDwlSytGQDgkEdafgeg/KsNtLv5LdE8xFSORWWJ/m6Yycgj0OBW7SGFQS/8AH5Yf9fA/kanqCX/j8sP+vgfyNAE/ZfoP5UUdl+g/lRQAUVjz3FwlxOnnSeXv5kQZ8sYOBjHXOPWpbCe6kuts5fO070K4Vem0j680AadFHPpRz6UAFFFFABRRz6Uc+lABRRz6UfhQAUUc+lHPpQAUUc+lFABRRRQAUUc+lHPpQAUUc+lFABRRz6UUAFFH4UUAFFFHPpQAUUc+lHPpQAUUfhRQAUUc+lHPpQAUUc+lHPpQAUUc+lHPpQAUUc+lHPpQAUUUUAFMaWJBlpEUbtvLAc+n1pJvO8h/ICedtOzf93PbPtXFHRdUWO5Se1J33Ekm+E+YXZo1GSCBgEg89qAO3EiF2QOpdfvKDyPqKdXNaRY3sGtNPPbMmVk8w8bBnGNrdW6d+ldLz6UAFFH4U2RikbuEZyoJCr1b2FADqK4WTU9SkF6s8lzbMbjcBNmJUHlZCBvr27mtnTbqVtZHmyNM1xGGCiU5gARch4+gyc8+9AHQ0UfhR+FABRRz6Uc+lABRRz6UUAFFH4Uc+lABRR+FH4UAFFH4Uc+lABRRz6UfhQAUUfhRQAUUc+lHPpQAUVi3niBba8uLeO381YYPMMm/A3bgu38NwJNRR+JGkhSUWi7EUPORJ90FygK8c8jPOOKAN+ig5BNHPpQAVgX3iMwaq1laRxzlIZGfDZbzFx8oA5OAcmtk3cAJBmTIPrVSWDS5rgXDCITqrKJUO1gG68jvWXt6X8y+9Fcr7GVF4nMk625MalGbzZ/JfZtDAZA6rnPU9K6ask2OkMkaMVITP/LU5bJyd397J55q/wDbLf8A57R/nR7el/MvvQuWXYnqm+p28bsjbsqcHirYOQCOhrmrn/j6l/3zXBmmMqYaEZU7am1CmptpmsNSshIZAp3kYLbOfzoOo2JKkpkqcqSnQ+1YlFeN/beK8vu/4J0/VoG7/a1r6v8A981cRg6K46MMiuW7V01t/wAe0XH8Ir1Mrx9XFTkqltDCvSjBJowL3/j+m/3qgqe9/wCP6b/eqCvmcR/Gn6v8zth8KCiiisSjpLL/AI8of90Viah/x/y/Wtqzz9ih4/gFYuof8f8AL9a+lzX/AHKn8vyOKh/FkVqKKK+bO0K6LT/+PCL6VztdFp//AB4w/SvbyL+PL0/VHNivgRZqvdX9nZGMXd3BB5hwnmyBdx9s1Y59K86+IfgDUvFmqWd5Y3UKrHH5TxzEgLzncMV9fQhCc+WpKy7nnSbS0PQy6gqCyjd0yetAkRlLK6lR1IPArEg0q7s47OBZGnWC3jhMhI5wMNnPOT2xV6xt54YTG3yQhvljcBmK46EjjrWTtfQourJG67lkVlzjIYEU6sWbTLp7WIRmJW80SyRkdW3A9QewrapAFQS/8flh/wBfA/kanqCX/j8sP+vgfyNAE/ZfoP5UUdl+g/lRQAZNFFFABRRRQAUUUUAFFFFABRRRQAUUUUAFFFFABRRRQAUUUUAFFFFABRSMQqlmICgZJPYVUXVbBobWZbqMx3ZxbkH/AFnBPHrwDQBcoqtaahbXxlFu7MYiA4ZCpBPI61ZoAKKKrX939hspJxE8rDAVEUsSTwOnagCzRXJ6fq97Nbabd3Ny7wNujm8sKjNJ5m0EoRkrj0rV0S5uJGuILyV5LmMhmO9WTaScbSo9B0PNAGvRRRQAUVBeSzw2ksltAZ5lHyRggbj+NclaXF2kFpJcyTvNHczJ9mndlklzJwy7Tg4HY8YoDodpRWXplvtv7+dWmEW/ykR5GYfL95gCe5OOPStSgAo+vFFRXNsl3ayW8u8RyLtbYxU4+ooAzovENncIpt0llZ5nhVAApO0gFuSBjkfXNW49Rt5dUm05NxnhjWR+PlAJxjPrxWR/wiMKRsqXLMWkkbMy79qvtyB6EbRg1dsNAg07UnvIZrht0PlGOSQsM7ixbnvQBq1DcymC2eVQCVHQ1NVbUP8Ajwl+n9axxEnGjOS3Sf5FQV5JMzv7Ym/55pR/bE3/ADzSs6ivj/7Sxf8AOz0fY0+xo/2xN/zzSprXU5Z7lImRQGPUVkVZ0/8A4/4vrW2HzDFSrQjKbs2vzJnRgotpG/LIIomkYEhRk4qj/bEH9x6tXv8Ax5Tf7tc3XqZpj62GqRjT6owoUozTbNk6tbkYMTEe4FH9rW4JIiYE9TgZNY1FeZ/bOK7r7jf6tTN2LVIZpVjVHBY4GavVzll/x+w/71dC7iNGc9FGTXt5Zi6mIpSnVezOWvTUJJRFJwCcE4GcCuRW/vLp9Y+0i9hYeSbeEho/LZhgKCOvPJroP7XtvR/++aP7WtfR/wDvmuj6/hf+fiJ9lPsZdvJcxaxHbm7lklimELxu3DReXnfj1z3/AAro6z/7Vtd27a27GM7ecU9NUt5JFRd+WOBxTWPwzdlNC9jNdC7RQSAMnoKh+1W//PaP866ZTjH4nYhJvYwZfFaC6uoYY43RGiSCQMW8xmLAkgc4G09OtXl1C7ku7BYWs5oblSzFQ4YKByw59cDBobTtGM0kyLFFLIFBeFthG0kgjHQ8mp7eLTrV1eF0Vkj8ofPnC5z+p5qPbUv5l94+WXYv0VELqAnAmTJ96lq4zjL4XcTTW4UUVVOo2gvprMzATwwieRcfdQkjJP4VQi1RWbBr2n3P2Ywysy3Kq0beWcYbO3J7ZwcZrSoAKbvT++v507tXKt99vqa87MMe8Jy+7e9zajS9pfU05vD+kTXLXIgSKdlI8yIhTksG3fXIHNKuhWCur+bKWJzLmUfvju3fP6888YrKorzf7fa/5d/j/wAA2+qLudTvX++v506uU711S/cX6CvRy/MHi3L3bWsY1qPs7anMTf6+T/eNMp83+uk/3jTK+Pn8TPRWwUUUVAzqIv8AUx/7ornLr/j6l/3zXRxf6mP/AHRXOXX/AB9S/wC+a+lzv+DT/rocWG+JkVFJvUNtLLuxnGecetNWaJkDrLGVY4BDDBPpXzdmdo/tXTW3/HrF/uiuZrprb/j1i/3RXvZD/En6I5cX8KMC9/4/pv8AeqCp73/j+m/3qxtajMlohzkK+TGUZg/HAIXmvIrK9eS83+ZvH4EaVFc1YRXiatbtcLKZVULJlT93Z13dMZ7etdLWdSHI7XuUnc6Sy/48of8AdFYmof8AH/L9a27L/jyh/wB0Viah/wAf8v1r6HNf9yp/L8jjofxZFKaeK2iMs8ixoOrNTBeWxmSETxmR13IoPJFR6jA09uvlo7SxuHj2OFIPTOSCO9ZNpo11a3Vt0dYijGQvxwDkFe554NeBCEHG7ep1ttbHQ10Wn/8AHhF9K52ui0//AI8IvpXrZF/Hl6fqjDFfAizUFxe2tns+03MUO84XzHA3H2qeuL8Z+DbzxFf21za3EahE8tklJwOeor66jCE52m7I8+TaWh2DTxK4RpUDHoCwyackiSLuR1ZfVTkVnxaaYoLK3fEyW0O0u33nYDA/rRBZ3KWUsIYRqchIm+bjGMFvrWT8hl8Sxsm9ZEK5xuDDGafWD/ZF41uFEiIFlVxGwDZxt5JGPQ4reoAKgl/4/LD/AK+B/I1PUEv/AB+WH/XwP5GgCfsv0H8qKOy/QfyooAKKKKACiiigAqlquoppWny3TRtKUHyxJ95z6CrtUdT0mx1i3MN7EHG1lVs4K5GDikBVudfis55UniAjjg87csgJHTgjtnPFX7G6+22iT4jG7PEcgcD8RVObQ7a5IWeaSSJIzHFGSuIxgdDjJ6DrmrllaJZROolaR5HMkjvjLMe/GB2HSndAWaKKKAIrm5hs7WW5uHEcMSl3Y9gKgGqWpljjBkzLH5kZ8tsOMZ4OOTjtUesaYdWsvIF1JARkgoAQxxgbgQcgdapxaPdxzWr+ZAzW0HlbyWBm+XGGGMAZ5yOaANW1u4byEywliAxRgylSrDqCDyDU9UdJsXsLR4nZfmkaQIhJWMH+EE8kfWr1ABWfrOpppWnPOzIJGysW/wC6XwcZ9quSzxQgGRwuemaiN7aMpUzIQRgg96ynWpRfLKST9SlGT1SMVNZvntdMuo/LlW8h6CPCNJsJwGznJI6EYx3q9ot/cXguo7kNvgdV3NF5ZOVBI257HinLHpCSrIqQh0TYp5+VcYwPwqW2k06zh8q3Mccec4GetL6zQ/nX3oPZz7F6io4riKYkRuGx1xVbUp5LeFGibaS2DxSq4iFOk626XYcYNy5R2o2b39m1ulwYNxG5gu7I9CPQ1hWvhm+gOku+oRu1m67k8kBQoznac98j8qsf2ld/89f0FH9pXf8Az1/QV5qz3Dro/wAP8zb6rPuaun20ltDIZiGnllaSRgc8k8D8BgVbrn/7Su/+ev6CrumXU1xK6yvuAXI4rWhm1GtUVOKd3/XcmeHlFczL09xHbpvkJCk44FV/7Vtf7z/980zV/wDj0X/fFYlcuY5nWw9f2cLWsaUaEZxuzY+1aZ5iSeSm9PuN5Qyv0p0N7p1urCCMRBjkhI8ZNYtFcH9t4nsvu/4Jr9VgdHBew3DlIyxIGeRinXNwLaHzCpYZxgVlaR/x9t/uVd1X/jyP+8K9ejjKtTBSrv4lf8DnlTjGqo9CL+2Y/wDni/5ij+2k/wCeL/mKx6K8T+2MX/N+COn6vT7Gx/bMf/PF/wAxU1rqKXU3liNlOM5JrBq9pP8Ax+/8BNdGEzTE1K8ISlo32RNShBRbSNLUiVsXIJByORWF5sv/AD0f/vo1uan/AMeD/UVgUs7k1iFZ9P1YYVLkH+bL/wA9H/76NHmy/wDPR/8Avo0yivH55dzosi9psjtfIGdiMHgmtTUP+PCX6f1rJ0z/AI/0+hrW1D/jwl+n9a+iy9t5fUv5/kcdb+NH5HO0UVgNPIfEEkbzy+SSytErkMFCA5x2Gc/N1zXzsIc1/I7G7G/VnT/+P+L61kaRG66eryPKxlJkAkYsVB6Dn2rX0/8A4/4vrW+GVsTBea/MmesGbd7/AMeU3+7XN10l7/x5Tf7tc3Xp59/Gj6fqYYX4WFFYUlxP/wAJIIxK4TeE8sMc4KE7tvTbnv1zV/SfM+yOsskkjLPIoaQ5JAY4rxpU3FXOlM1rL/j9h/3q3rn/AI9Zf9w1g2X/AB+w/wC9W9c/8esv+4a+hyf/AHWp8/yOPEfGjmaKKYZYw4QyIHPRSwzXzZ2j6ltv+PqL/fFQK6OMo6sBxlTmp7b/AI+ov98VpR/iR9UKWzOjl/1Mn+6a5euol/1Mn+6a5evbz/44fP8AQ5cJswooorwDrHw/6+P/AHh/Ouorl4f9fH/vD+ddO33W+lfSZDpCp8v1OLFboWuebwsW1Ge4OqXXlzJhlwmS2/dydvI7YPpTftt1n/Xv+dH226/57v8AnWn9u0f5X+Avqsu4y08MXNq1luvI5TbhB5rLh12kkhccYbODmumrnPtt1/z3f86Vb253L++fr60/7dot/C/wD6rLudF2rlW++31NdV2rlW++31NY5/tT+f6FYTqJRRSAgnAIP0NfOHYL3rql+4v0Fcr3rql+4v0FfQ5BvU+X6nHi+hzE3+uk/wB41EzomN7quTgbjjJqWb/XSf7xrG1yykuokMCyNNtZFwgZRu7nJ4+teE0pVGm7HX0NNZomcxrKjOOqhhkfhT6z7Sz2ahLcSRKGSNYkcKMtxlm/E/yrQqJJJ6AjqIv9TH/uiucuv+PqX/fNdHF/qY/90Vzl1/x9S/75r6PO/wCDT/roceG+JmHqmny3F2ZYIwHa1kjMmcEklcD9DUQ055YGkFp5RN3HLHE2MxgbQx44HQ1uUV8+qskkux2W1A101t/x6xf7orme1dNbf8esX+6K9rIf4k/RHNi/hRgXv/H9N/vVBU97/wAf03+9UFeNiP40/V/mdEPhQUUUVkUdJZf8eUP+6KxNQ/4/5frW3Zf8eUP+6KxNQ/4/5frX0ma/7lT+X5HFQ/iyK1FFFfNnaFdFp/8Ax4RfSudrotP/AOPCL6V7eRfx5en6o5sV8CLNNeRI8b3Vc9MmnVQv7B7qVXRwMDBBr6LE1KlOm5Uo8z7HHBRbtJ2LpdQwUsoY9ATyaFdXGUZWHqDmsq50+ZryF1TeiKoLbgOBnOe/fjH40+C0vI7MxQuLcCQFAwDELxkEjHvWybauyGalFAzgZOT60UwCoJf+Pyw/6+B/I1PUEv8Ax+WH/XwP5GgCfsv0H8qKOy/QfyooAKKKKACiiigDI1gkSxYJHymszc394/nWlrP+ti/3TWZXxWZt/W5/10R6dD+Ghdzf3j+dG5v7x/Omb0xneuM4606uG7NTZ0ckwy5JPzCl1S4lgMflOVznNN0b/Uy/7wpms9Yfxr6XnlDKlKLs/wD7Y4rJ17P+tCn/AGhdf89j+VH9oXX/AD2P5VWorwPrVf8Anf3s6vZw7Fn+0Lr/AJ7H8q0tLuJZxJ5rlsYxWJWto3Sb8K9DK8RVnioxlJta9fIyrwiqbaQus/6uH6msitfWf9XD9TWRWWb/AO9y+X5IrD/w0FFN8xCMh1wOpzTq802NTRvvzfQVLrP/AB7x/wC//SotG+/N9BUus/8AHvH/AL/9K+kp/wDIpfz/ADOKX+8GNRRWX9tvF+2bzaKlvj94dwGepB/DH5185GLlsdjZqVpaN/r5P92si2lae1ileMxs6Bih6rntWvo3+vk/3a7ctVsZBef6Gdb+Gyzq/wDx6L/visStvV/+PRf98ViVvnX+9fJEYb+GNWRGJCupI6gHOKcCCMg5HtWNLYTs19LawQxSysIhn5MxjqQQDySTVrRYZrfRLOCeMRyxxBWQNnGPevNlBKN0ze+pv6R/x9t/uVd1X/jyP+8KpaR/x9t/uVd1X/jyP+8K+hwn/Irn8zjqfx0YVM82LJHmJx1+YcU+sp7Mfab+6+wxswj8uFdg/edyffJx19K+dik9zsZqBgwypBHqDmr+k/8AH7/wE1k2FqtlYw26ADYvOBjJPJ/WtbSf+P3/AICa6cFb61C3dEVf4bNHU/8Ajwf6isCt/U/+PB/qKwK7s8/3hen6sywvwGZdalcWtxMrQRPFHEZdyyHcBnAyMd+fyqzp92b60ExQKdxUhTkcHqM8/nRNp8E4uA4b/SNu8huRt6Y9Kfa2qWkbKjOxdy7u5yWY9Sa8puHLotTfW5p6Z/x/p9DWtqH/AB4S/T+tZOmf8f6fQ1rah/x4S/T+tfQZd/yL6nz/ACOSt/Gj8jnaKKK+bO0Ks6f/AMf8X1qtVnT/APj/AIvrW+E/3iHqvzIqfAzbvf8Ajym/3a5uukvf+PKb/drm69XPv40fT9TDC/CwooorwzqLFl/x+w/71b1z/wAesv8AuGsGy/4/Yf8Aereuf+PWX/cNfSZP/utT5/kcWI+NHM1QurQXGpQSNApSJGfzNo3F+ijPXjk1for5yMmtUdr1MzRYJba3khMbJAhAhMkao5GOdwXjr3rYtv8Aj6i/3xUVS23/AB9Rf74rWEuatF+aJatFnRy/6mT/AHTXL11Ev+pk/wB01y9ezn/xw+f6HNhNmZ18jPqFosck6tzI4jcgFV7Y6ZJIFV9Gu7u5v9RF0k8eCjJHKuBGCvQVs0V4nP7vLY6ra3Hw/wCvj/3h/Ounb7jfQ1zEP+vj/wB4fzrp2+430Ne/kX8Op8v1OPFbo5XvRR3qhqD3KzWyW1wY2kk27NisCByx556fzr51K7sdnQv0q/fX6isnTL24uZwJXV0lg85dqgeX82Nvv+Nay/fX6iqcXGVmCd1c6rtXKt99vqa6rtXKt99vqa+gz/an8/0OTCdTF1y2mmeIwMTMV2ovllgDkHcCPukepqzZ2irqV1c+SIzxEpAxu7s34n+VaFFfP+0fLynXbW4d66pfuL9BXK966pfuL9BXvZBvU+X6nJi+hzE3+uk/3jTKfN/rpP8AeNMrwJ/EzrWwUUUVIzqIv9TH/uiucuv+PqX/AHzXRw/6qP8A3RXA6h4r0q31K5hkkkDxysrYQ9Qa+szPCV8TSgqMHJrt6HBQqRhJ8zsa1FYH/CY6P/z0l/79mj/hMdH/AOekv/fs14v9j5h/z5l9x0/WKX8yN/tXTW3/AB6xf7orzo+MdHx/rJf+/Zr0LT5Un0+2mjzskjVlz6EV62U4HE4acnWg43XVHPiKsJpcrucXq3ifSrTV7q3mmcSRyFWAjJwap/8ACX6N/wA95P8Av0a4/wAWf8jbqv8A18GsevoVwrgan7yTld67rr8jl+vVForHpH/CX6N/z3k/79Gj/hMNG/57yf8Afo15vR2o/wBUcB3l96/yD6/V8j6E0q4jutJtbiEkxyRhlJGOK4PxH4vGneILu0NkZPLYDd5mM8D2rsPCv/IqaX/17rXk/jf/AJHHUf8AfH8hVUMtw2Ik6FaN4x21fTTpYmVacPei9Wan/CeL/wBA4/8Af3/61H/CeL/0Dj/39/8ArVxdFdX+reWf8+/xl/mT9crdztP+E9X/AKBx/wC/v/1q9I8O3v8AaOgWl35fl+auduc45rwOvcfBX/Inab/1zP8AM1hXynB4KPtKELN6bt/myo16lTSTN+iiiuUoKKKKACiiigAqCX/j8sP+vgfyNT1BL/x+WH/XwP5GgCfsv0H8qKOy/QfyooAxZ5783kwdJ4rfgAoAcDnkY9Tip7B7trrE5kztPmKw+UdNuPfrWnRQAc0c0UUAY+s/62L/AHTWLfJNJYXCW5xM0bBD74ra1n/Wxf7prMr4rM3bGTfp+SPTofw0c19luBaQ4tnLwuTAptRh8gZ3j+HnOGrpRnAzwcc0UVxzqOZolY2NG/1Mv+9TNZ6w/jT9G/1Mv+8KZrPWH8a+hn/yKF/X2jjX+8f12MaeQxW0sqruZELAeuBWEl5cz6af9JuI7wsmBlcEuOMYzwOTjrxXQ1GlvDGMJDGoDbgAoHPr9a+ehNRWqOxq49QVUAtuIGCfWtfRuk31FZNa2jdJvwruyn/e4/P8mZYj+GxdZ/1cX+8ayMZ4PQ1r6z/q4fqayKeb/wC9y+X5IMP/AA0c9Jp+weebAmOSdjJBGgJ2hSqHH6/jWzYxyQ2FvHMSZEjAbJzzViiuCVRyVmapWNTRvvzfQVLrH/HvH/vf0qLRvvzfQVLrP/HvH/v/ANK+hp/8il/P8zjl/vBjVUl023lh8s+Yo83zso+Dv9at0V84m1sdo1F2Iq7mbAxljkn61qaN/r5P92s2tLRv9fJ/u125Z/vcPX9DKt/DZZ1fP2Rf9+sStXxBd29np6yXMyRIZAAzHAzXM/29pP8A0EIP++q7s2w1epieaEG1ZbJsyw84qFmzRorO/t7Sf+ghB/31R/b2k/8AQQg/76rzPqOK/wCfcvuf+Rv7SHdHQ6R/x9t/uVd1X/jyP+8Kx/D2p2N5fvHbXUUriMkqpycVra1LHDp5eWRUXcBljgV7+GpVIZdOEotPXS2pyTknWTTMSiq39o2P/P5B/wB/BR/aNj/z+Qf9/BXzn1et/I/uZ2c0e5Zq9pP/AB+/8BNZH9o2P/P5B/38FaOiXltNqASK4idthO1XBNdWBoVViYNxe66EVZR5Hqa+p/8AHg/4VgVpeKtQOl+Hri7EfmbCo25xnJrzn/hPG/6B6/8Afz/61e5mGT4zGVVUoQurW3S/NnLRxFOnG0mdpRXF/wDCeN/0D1/7+f8A1qP+E8b/AKB6/wDfz/61cP8Aq1mf/Pv8Y/5mv1yj3O/0z/j/AE+hq14lvW07w9eXaxhzGoO0nGeRXIeFPFjap4hgtDZiPerHdvzjArpfG3/Inal/uD/0IV7eWZdVw8Pq+Kjbme1+jsuhzV60Zvmg9jz7/hPJv+fCP/vs0f8ACeTf8+Ef/fZrkKK+g/1eyz/n0vvf+Zy/W638x1//AAnk3/PhH/32a1fDXi6XUfEVnaGzRBIxG4OTjg153XQeB/8Akc9N/wB8/wAjUzyLL6cXOFKzWq1f+Y1iqrdnI9c8Rzy23hzUJ4W2yRwllPoa8d/4SvWf+fsf98CvXvFf/Iqan/1wNeD9qeBwmHrwbqwUnfqkxVKk4v3XY2v+Er1n/n7H/fAo/wCEr1n/AJ+x/wB8CsWiu3+zMF/z5j/4Cv8AIz9tU/mf3nXeG/Emq3XiTT4JrndHJMAw2DkV63eOsdnM7kKqoSSTwK8P8J/8jZpn/XcV7Nr/APyL2o/9e7/yrzMdhKMJqnSioprokjanOTV27nM/2tp3/P8AW/8A38FH9rad/wA/1v8A9/BXkoAwOKXA9K87/U3D/wDP2X3I2/tCf8p6z/a2nf8AP9b/APfwVPZ6nYPewIl7AzM4AAcZNeP4HpWj4fA/4SPTeP8Al4T+dP8A1QoQ99VHprsg+vyelj3ybPkyf7prlsj1H510ep/8gy8/64v/ACNfPIkfA+d/++jUVck/tO0ufl5fK+/zQRxPsdLXuex5HqPzoyPUfnXjvmP/AH3/AO+jR5j/AN9/++jWX+pn/T7/AMl/4JX9o/3fxPZoSPPj5H3h3966Z87G+lfPulu/9r2Xzt/r0/iP94V9Bv8Adb6GtaeT/wBmJx5+bm8rbfNkyxHtne1rHK96aUQurlQXXO1scjPWnd6K+BPVIoraCBnaGJIy5yxUYyamX76/UUlKv31+opptvUDqecVyzffb6muqPQ/SvN5fGGkLK6l5shiD+7PrX1Wb4PEYlQ9jByte9lfscGHqRhfmdjdorA/4TLR/783/AH7NH/CZaP8A35v+/Zrxf7HzD/nzL7mdP1il/Mjf711SZ2r9BXmw8ZaRkfPN1/55mvSYiGSNh0IBFezlGDxGGc/bQcb2tdW7nNiKkJ25Xc8yu/GtjDeTxNbXBKSMpIx2P1qL/hObD/n2uf0/xrjNT/5C15/13f8Amaq19MuGMulq4v72cn12sup3v/Cc2H/Ptc/p/jR/wnVh/wA+1z+n+NcFRR/qvlv8r+9h9drdz6KtJPNtLeQDAeNWAPuK8G1//kYtS/6+X/ma920z/kGWf/XFP5CvCdf/AORi1L/r5k/ma6MsSU5JGdbZGdRRRXsmAh+6fpX0DoOf+Ef07/r3T+VfPx+6fpX0DoP/ACL+nf8AXun8q8vNPgibUd2eL+LP+Rt1X/r4asetjxZ/yNuq/wDXwawLqWSNFEX3mOOmT0r0KbtSi/JGT3J6O1Uor7zbqKJSuGQlvrjPFXe1XGSlsI948K5/4RTS/wDr3WvJ/G//ACOOo/74/kK9Y8K/8ippf/XuteT+N/8AkcdR/wB8fyFeTgf95n8/zN6nwI55nVBl2Cj1JxSB0JADqSRkAHqKbOGaFlQAseBnt71XNsVuY/LDBFIJ4GOBjAPWvVbaeiMC5XuPgr/kTtN/65n+Zrw6vcfBX/Inab/1zP8AM1wZn/CXqa0dzf5ooorwzoCiiigAooooAKgl/wCPyw/6+B/I1PUEv/H5Yf8AXwP5GgCfsv0H8qKOy/QfyooAKKKKACiiigDjfGniGPRbu1je3aXzIywIbGOa5j/hPIP+fCT/AL7FWfip/wAhLTv+uLfzrz+uynkWAxMFWqwvJ76v/Mh4qrB8sXodv/wnkH/PhJ/32KP+E8g/58JP++xXEUVf+rWWf8+/xf8AmH1yt3PafBetJrVndSpC0XlyBcE5zxVzxBdW9sYPPnjj3ZxvbGa5v4Vf8gvUf+u6/wDoNVPit9/S/o/9K4q2VUakngoe7H7/AD6lxryj+8erNT+1LD/n9g/7+Cj+1LD/AJ/YP+/gryXA9KMD0rH/AFNof8/X9yL/ALQl/Ketf2pYf8/sH/fwVueH7mC5WfyJo5NpGdjZxXhOB6V6V8Kf9Vqn+8n9aa4apYJ/WI1G2ull10E8ZKouVo6Pxbq9ppENq10XAkZgu1c9AK5f/hM9I/vTf9+6s/FX/jz0z/ro/wDIV5jXTDh/B4xe3q35n2fbTsR9bqU/diei/wDCZ6R/em/790f8JnpH96b/AL9151RVf6p5f/e+/wD4AfXqvke0eEtbs9XlultS5MaqW3LjrVb4ialdaZpNnJaSbGecqTjPG01h/Cr/AI+tT/3E/ma0vin/AMgSx/6+D/6CadHL6GHrLCxV4dnr5ilVlKPO9zhP+Es1n/n6H/fAo/4SzWf+fof98CsWivW/szBf8+Y/+Ar/ACMPbVP5n95tf8JZrP8Az9D/AL4Fdl8O9ZvtT1S8ju5g6pCGUbQOc15nXefCv/kM3/8A17j/ANCrHE4DCU6TnClFNdUkVGrNuzbOg+J3/IsQ/wDXyv8AI15HXrnxO/5FmH/r5X+RryOtsu/gfMmr8QUVH58eGILEL1wpP/66erK6hlOVIyDXddMzO2+GH/Iyz/8AXs38xXW/Ej/kUX/67JXJfDD/AJGWf/r2b+YrrfiR/wAii/8A12SvIr/77H5G8f4bPHcD0owPSiozNECwLjK/e9q9e9jAkwPSuu+G3/I3L/1wf+lcgrK6hlIKnoRXX/Db/kbl/wCuD1hiv4MvQqHxI7z4gf8AImXn+8n868Vr2r4gf8iZef7yfzrxWubLP4L9f8i6vxBRVUXieZJuIVEJAyDkkfpUlrMbi3EjKFJJBAOcYOK7lJN2RlY634ff8jlaf7r/APoNek+Nv+RO1L/cH/oQrzb4ff8AI5Wn+6//AKDXpPjb/kTtS/3B/wChCvKxn+9w+X5m8PgZ4fVd7xFeRcA+WPm+bn8qsVAbVTKZAxBJzjA64xmvVlzdDBDoJhMrEAAq20gHI/Oul8D/API56b/vn+Rrm4YlhTavOTknHU10ngf/AJHPTf8AfP8AI1nWv7GV+zHH4keseK/+RU1P/rga8H7V7x4r/wCRU1P/AK4GvB+1cWV/w5eppW3IXlkW4WMKhVgT1OQBS28xmRiQAQ2ODwacYxvZ+QxXbnPSiOIRBsEkscsT1Jr0UncyNzwn/wAjZpn/AF3Feza//wAi9qP/AF7v/KvGfCf/ACNmmf8AXcV7Nr//ACL2o/8AXu/8q8rMP40P66m9L4WeADoKa0iKwVmAJ6AmnDoKqtFKL3zFJ2ttz0wAOo9a9aTa2MCwkiSZ2OGx1welanh//kY9N/6+E/nWRAhRWLDDuxZv6fpWv4f/AORj03/r4T+dTO/I79hrc911P/kGXn/XF/5GvncdBX0Rqf8AyDLz/ri/8jXzuOgrzcr+GXyNa3QQuqsAzAFugJ60K6PnYwbBwcGq8sU32vzY84IA7YGDzmnWyvl3kjKO2MjjH4V6ak72sZGnpf8AyF7L/run/oQr6BuP+Peb/cb+VfP2l/8AIXsv+u6f+hCvoG5/495v9xv5V5WZ/FA2o7M+eDcz7m/fy9T/ABmj7TP/AM95f++zUZ+831NRtKquqHO5ugAJr1eWHYxuyx9pn/57y/8AfZqS3uJ/tMP7+X/WL/GfWqSTJI7Iu7cvJBUirFv/AMfUP/XRf5ilywa0QXZ9Ft9w/wC7/SvnW5/4+5v+ujfzNfRTfcP+7/SvnW5/4+5v+ujfzNeXle8vkbVuhFRRRXrmAq/eX6ivoy3/ANRD/uL/ACr5zX7y/UV9GW/+oh/3F/lXk5rtH5/obUep8+an/wAha8/67v8AzNVatan/AMha8/67v/M1k35f5NpI4J78nt0716fNywuZWuy5RVeIMLqUkvhkU4Y8A81Yq0I+h9M/5Bln/wBcU/kK8J1//kYtS/6+ZP5mvdtM/wCQZZ/9cU/kK8J1/wD5GLUv+vmT+Zrx8t/iTN6uyMa7mkiVfLGWOT0z0FJFM7T4fhWGYwF4YYHeppIo5QBIobHTNCwxq5dUAY8Zr1bS5rmOlhx+6fpX0DoP/Iv6d/17p/Kvn4/dP0r6B0H/AJF/Tv8Ar3T+VedmnwRNaO7PF/Fn/I26r/18GsWSNJV2uoYe9bXiz/kbdV/6+DWPXoUv4cfRGT3G+WgKkKMqMLx0p3aijtWgj3jwr/yKml/9e615P43/AORx1H/fH8hXrHhX/kVNL/691ryfxv8A8jjqPI++O/sK8jA/7zP5/mb1PgRz9FH4j86PxH5165gFe4+Cv+RO03/rmf5mvDvxH517j4K/5E7Tf+uZ/ma87M/4S9TWjub9FFFeGdAUUUUAFFFFABUEv/H5Yf8AXwP5Gp6gl/4/LD/r4H8jQBP2X6D+VFZusX8lhb2xjaOMzSLGZZFLLGMZyQPpTNI1GS8nuoXmhuBDtKzQoVDZ7YJPIoA1aKKKACiiigDy/wCKn/IS07/ri38689fcI2Kfewdv1r0L4qf8hLTv+uLfzrz4gMCCMg9a+jwf+7xOWp8RRe4mWHcNxKZ35UZz6fT3q8DkA+opnkRAKPLXCnIFSV0RTW5DPUfhV/yC9R/67r/6DVX4rff0v6P/AEq18Kv+QXqP/Xdf/Qaq/Fb7+l/R/wCleVH/AH/+uxu/4Z5uThSfQZqv9rJtvPWLK+gcf5zVk9PSoFtgPvOWJcOeAM4r1ZX6GCsTjkDIx7V6V8Kf9Vqf+8n9a81r0r4U/wCq1P8A3k/rXNj/APd5fL8y6fxEnxV/489M/wCuj/yFeY16d8Vf+PPTP+uj/wAhXmNLAf7uvn+YVfiKfnzfZ3YsFlTqpj9eg6/rVtd20bsbsc49aYtvEowE7g8nPI6VJXVFNbkM9D+FX/H1qf8AuJ/M1pfFP/kCWP8A18H/ANBNZvwq/wCPrU/9xP5mtL4p/wDIEsf+vg/+gmvKn/v6/robr+GeVVmLKRE4mUlm6kMRhvQ+ladFerKNzBMZFnyUy287RlvWu/8AhX/yGb//AK9x/wChVwdd58K/+Qzf/wDXuP8A0KsMZ/u8i6fxI6D4nf8AIsw/9fK/yNeR1658Tv8AkWIf+vlf5GvI6yy7+B8x1fiKUdrJEHUEMpGMFjzznPtVmFDFCiMclRjNSUV2Rgo7Gbdztfhh/wAjLP8A9ezfzFdb8SP+RRf/AK7JXJfDD/kZZ/8Ar2b+YrrfiR/yKL/9dkryq/8Avsfkbx/hs8dqmkM8Tvjcykscb8Zye3pirlFes43MLkVvG0UCo2Mj0rs/ht/yNy/9cHrka674bf8AI3L/ANcHrHEq1CS8iofEjvPiB/yJl5/vJ/OvFa9q+IH/ACJl5/vJ/OvFcj+8Pzrmyz+C/X/Iur8RF9niLlyuSecHkflTo4khTZGoVck4HvT8j+8PzoyP7w/OvQskZHT/AA+/5HK0/wB1/wD0GvSfG3/Inal/uD/0IV5t8PiP+EytOR91+/8As16H8QpGh8B6rIhwyxjHH+0K8jFq+Lh8vzN4fAzxWisH+1Lv++v/AHyKP7Uu/wC+v/fIr2/ZSOe5vV0Hgf8A5HPTf98/yNcD/al3/fX/AL5FdP8ADzULibx7pMbsCrSHPyj+6ayxFNqlL0Y4v3ke3+K/+RU1P/rga8H7V7p4zkMXgvV5FxlbZiM184DV7jH3Y/yrgyqDlTlbua1nqjborE/te4/ux/lR/a9x/dj/ACr1PZyMbo7Twn/yNmmf9dxXs2v/APIvaj/17v8AyrwLwXqc8vjTSI2CYa4UHAr3vxG4j8Nao5GQttIcfhXi5jFqvBP+tTek/dZ4EOgorNGsxYH7l/zFH9sxf88X/MV7PJLsYXNKtLw//wAjHpv/AF8J/Oub/tmL/ni/5itTw3q0cnifS0ETgtcoMkj1qKkJcj06DT1PoXU/+QZef9cX/ka+dx0FfQ2rkrpF+w6iCQ/+Omvl4avcbR8sf5V5mUxcoyt5GtZ6o3KKxP7XuP7sf5Uf2vcf3Y/yr1/ZyMbo6bS/+QvZf9d0/wDQhX0Dc/8AHvN/uN/KvmXSNVuG1uwUhMG5jHT/AGhX01c/8e83+438q8XNYuM4XN6L0Z86H7zfU1WnhaSVGTClf48nIGelWip3NweppNp9DXqtJmJFHGVaRmILO2fw7VYt/wDj6h/66L/MUzafQ1JbqftUPB/1i/zFGyA+im+4f93+lfOtz/x9zf8AXRv5mvopvuH/AHf6V863P/H3N/10b+Zrycr3l8jet0KVyCzRKrurM2PlYjjqajt3lN06M25QDuIbIznj6cVcowB0Fery63MLir95fqK+jLf/AFEP+4v8q+c1+8v1FfRlv/qIf9xf5V5ea7R+f6G1HqfPmp/8ha8/67v/ADNVatan/wAha8/67v8AzNVa9WPwoxYUUUVQH0Ppn/IMs/8Arin8hXhOv/8AIxal/wBfMn8zXu2mf8gyz/64p/IV8+eItUt4/E2qIyyZW6kBwB/eNePlibqTsb1dkR0VQ/te2/uS/kKP7Xtv7kv5CvZ5JdjnuXj90/SvoHQf+Rf07/r3T+VfN7avbbT8kvT0FfR3h5xJ4c0xx0a2QjP0ry81TUI37m1HdnhXjLVEh8Z6vGYmJW5YZzWH/bKf88W/OrPjn/ke9b/6+m/pXP161GnH2UfRfkYyerNf+2U/54t+dH9spj/Ut+dZFB6Vr7OIrn1B4PkEvg7SJAMbrZTivCPiOT/wn+rcn/WL/wCgivc/BH/Ij6L/ANeqV4Z8R/8AkoGrf9dF/wDQRXiZb/vU/n+ZvV+BHLZPqaMn1NNdggyQTzjijeC+3Bz39q926vY5x2T6mvpL4df8k/0j/rkf/QjXzbX0l8Ov+Sf6R/1yP/oRrys4/gx9f0ZtQ+I6iiiivnDqCiiigAooooAKgl/4/LD/AK+B/I1PUEv/AB+WH/XwP5GgCHUfszR28F00oEzhU8tipyFJ5I7YBo0yC1jtVmtGlaKcBwZHLZH49KqeIkieytfPhLwidPMcBiY1xyw28+341H4fS2jmvYrGJlslKeU7b+eOVG709R60IDcorHuILhrqZkimMJI3KCQSeenP0NS2EF1Hc7pw+dpDuWyrdNuPpzQBp0Uc0c0AeTfF29itdU00SBiWhYjaPevOf7Xtv7sn5Cu3+Nv/ACF9K/64P/6FXltfU4CCeGi/63OOo/fZt/2vbf3ZPyFH9r2392T8hWJkDqRRXZ7OJFz3X4RXUd1pOptGGAWdQdw/2ar/ABamiifSvMkVMiTGfwqP4Jf8gXVv+vlP/Qao/G//AFmi/wC7J/SvDjFf2i1/Wx0X/dHEfbLb/nvH+dH2y2/57x/nXN0V7fskc9zpPtlt/wA94/zr034SzRSxap5civhkzj8a8Or2D4If6jWf96P+RrizGmlhpP0/M0pP3kaPxeuo7Wx0oyBjulfG0ewryn+17b+7J+Qr0n43f8g/R/8ArtJ/IV43RlsE8NFvz/MKr982/wC17b+7J+Qo/te2/uyfkKwyyjqwGOOtLXd7OJndnsvwhvIrq71URhhtjTO4e5rS+Lt0tpoOnsylt10Rx/umuf8Agj/x+6z/ANc4/wCZrW+Nf/Iu6b/19n/0A14c4r+0Uv62OhP90eVf2xF/zyf8xR/bEX/PJ/zFY9IWUZyRx15r3PZxOe7Nn+2Iv+eT/mK9E+EN8l1rmoKqMuLYHn/eryPqK9O+Cn/Iwan/ANeq/wDoVcmOhFYabRdN++jrPi/PJb+EIHiba32tRn8DXiH9p3n/AD2P5Cva/jL/AMibB/19r/I14TWeVJPD/NjrfEW/7TvP+ex/IUf2nef89j+QrOM/L4XIXHPrUqnKg8c+ld6cHsZ6npvwfvLi48WXCSyFlFoxxgeort/itO9v4Ikkjxu+0RjkZ71wPwZ/5G+5/wCvRv8A0IV3Xxd/5EST/r4j/nXiYlL+0Ir0N4fwmeG/2td+sf8A3wKP7Wu/WP8A74FUqjaZVZl5yBk17jUFuYamj/a136x/98Cu4+FF/PceNkjkK7fs8h4XHpXnCsHUMO9d98If+R7T/r2k/pXPi4x+rza7FQ+JHpnxT/5J9f8A+/H/AOhV8719EfFP/kn1/wD78f8A6FXzvXLlH8B+v+Rdf4goqFpGVmB4/ujFSRsSDu6g4z616Smm7GVjtPhZ/wAlAsf9yT/0E16/8Rv+Sf6t/wBc1/8AQhXkHws/5KBY/wC5J/6Ca9f+I3/JP9W/65j/ANCFeJj/APfafy/M3p/w2fN1JuAOCR+dLUW0iZiASD1yP5V7km1sc6JAQRkEH6V1Xw3/AOShaR/10P8A6Ca5ONdqAHqeT9a6z4b/APJQdI/66H/0E1lXv7CV+z/IqPxI9y8b/wDIj6z/ANezV8yDpX0343/5EfWf+vZq+ZB0rzsm/hS9f0Na+6E3DdtyM+lAIPQ5xUbK/mEplcjknkUQo0asGxy2RivVUpc1rGJ0vgb/AJHnRv8Ar5WvoXxR/wAirq3/AF6yf+gmvnrwN/yPOjf9fK19CeKM/wDCK6t/16SfyNeJmn+8U/66m9H4WfLQ6ClpB0FRNxOD14xjnj3r3JSsc6Jq1/C3/I2aT/19x/zrDh6N6Z4Nbnhb/kbNJ/6+4/51E3ek35Ma3PpfWf8AkDah/wBe8n/oJr5QH3RX1frOf7G1D/r3k/8AQTXygPuivJyX4Z/I2r7oNyhgCRk9qXIJIB6dajdW8wMmQehOeMUkMbIzliDuIOR3r2OaV7WMTT0X/kO6d/19R/8AoQr6nu/+PS4/65t/I18saN/yHdO/6+Y//QhX1Pd5+yXH/XNv5GvEzj44fM3obM+TGdt7fM33j396Te395vzob77f7x/nUbSbZFXjB7mvdbS3Ock3t/eb86mtXb7bb/M3+tTv7iqqsS7KQOPQ1Ytf+P23/wCuqfzFK6a0A+tG+4f93+lfOtz/AMfc3/XRv5mvols+Wf8AdP8AKvlS7vbn7bcfvm/1r/zNeDlMeZz+X6nTWexu0Vzn225/57P+dH225/57P+dez7JmFzpF+8v1FfRlt/qIf9xf5V8oLe3O9f3z9RX1da5+zW//AFzT+Qrx83g4qHz/AEN6D3PmDV9Ru11q/UTHAuJAOB/eNU/7TvP+ex/IU7WP+Q5qH/XzJ/6EapV7kIrlWhzvct/2nef89j+QpP7TvP8AnsfyFVaD0quVdhH1fpBLaRYE9Tbxk/8AfIr5m8Uf8jZq/wD1+S/+hGvpjR/+QNp//XvH/wCgivmfxR/yNmr/APX5L/6Ea8LKf4s/66nTW+FGTRUcrlNoGee+M4pFkLOOhUkgfhXt86vY57EjfdP0r6n8M/8AIraT/wBekf8AKvlhvun6V9TeGc/8ItpP/XrH/KvJzn4IeptQ3Z89eOf+R71v/r6b+lc3K5UKADknHAzXSeOf+R71v/r6b+lc8yhhhhmvTpJujG3ZGT+IiWQswIIKk46e3Wpj0poRQ2QozTj0rSCaWomfTngj/kR9F/69Urwz4j/8lA1b/rov/oIr3PwTn/hCNF/69UrxX4hafeTePNVkitpHRpBhgOD8orw8t/3up8/zNqzSgrnFuu5cfL+IzUawBXDZ6Y5xzWl/ZWof8+c3/fNH9lah/wA+c3/fNe46abu0c3tY90U6+kvh1/yT/SP+uR/9CNfPP9lah/z5zf8AfNfRHw+jkh8CaTHIhR1iOVPUcmvLzj+DH1/Rm+HlFy0Z01FHNFfOHWFFFFABRRRQAVBL/wAflh/18D+RqeoJf+Pyw/6+B/I0AQatJdw6Y89ncQwSRJvZpkLLtA56c1Bo2o3N95yXmxZowp2CJkIBHBwx6GpJL8HRGu3s5LgFMNBEu4sOmMVFoRsvLmWx057SMEFt4ALn8yeKANaiiigAooooA8X+Nv8AyF9J/wCuD/8AoVeWNnaduN3bNet/GSwurvVdLa3haQLA4JHb5q80/sXUv+fR/wBK+ty+LeFj/XU8+tVpxqNOSMYRyKOnRiQOtWqv/wBi6l/z6P8ApR/Yupf8+j/pXVClybGbr039pfeetfBL/kC6t/18p/6DVH43/wCs0X/dk/pWr8G7S4tNH1RbiIxlrhSAe/y1mfGyOSSTRtiM2FkztGfSvDj/AMjN/wBdDr5k6N09DyE5AJAyfSq2XwxfIIfOD346cVe+zz/88Jf++DR9nn/54S/98GvbnDmMFNIj7V7B8EP9RrP+9H/I15H9nn/54S/98GvXvgnG8cGs70ZctHjcMdjXJmX+6y+X5l0WudDvjd/yD9H/AOusn8hXjZzjjrXtvxjsLm+sdJFugYpLITkgdhXk3/CPal/zwH/fYoyyLeFj8/zIr1qcajUpJMwhE6hsjJLZBX1x71YGdoz1xzWr/wAI9qX/ADwH/fYo/wCEe1L/AJ4D/vsV2wouOxi8TRf2l956H8Ef+P3WP+ucf8zWt8bP+Rd03/r7P/oBqn8HNOurG81Y3EYUPGgGGB7mtT4wWVxfaBp6W6BmW6JIJA42mvDqJ/2ml6fkdaqQ9hz307nhVVvJkDMSQckHK9T+dbv/AAj2pf8APAf99ij/AIR7Uv8AngP++xXuTo81rnIsVRX2l95lLu2Dd1xzXp/wT/5GDU/+vVf/AEKuF/4R7Uv+eA/77Fei/B/TLux13UXuIwqtbADDA/xVy4+LWFn6GtGvSlUSUlf1N34y/wDImwf9fafyNeE19E/EmyhvvDcUU4JUXCtwcc4NeU/8I5p39yT/AL7rPKIOWGuu7MsZjKdGrySvc4gQoCSo2k8ZWnqoVQo6Cu0/4RzTv7kn/fdH/COad/ck/wC+69FUWtkcv9p0fM0vgz/yN9z/ANejf+hCu6+Lv/IiSf8AXxH/ADrF+Guk2lh4imlgVgxtyDls8ZFdJ8TrJ9Q8GvBGyqxnQ5bp1rwcVFrMYL0PSo4iE8O6i21PnaoTbruJBIz+PfNdJ/wit1/z8RfkaP8AhFbr/n4i/I17sqTlujk+u0P5jn0XYuM5rvvhD/yPaf8AXtJ/SsH/AIRW6/5+IvyNdl8MNDn0/wAYrPJLGyiBxhc57VzYyDWGnp0NKWLoyqJKWrO4+Kf/ACT6/wD9+P8A9Cr53r6U8fWiXvg67t5CwVmTJXr1rxn/AIRey/56TfmK5Mmg3Qdu/wCiKxmLpUanLPscf5aZJK9etKAFGAMCuv8A+EXsv+ek35ij/hF7L/npN+Yr1lRa6HJ/aVDu/uJPhZ/yUCx/3JP/AEE16/8AEb/kn+rf9c1/9CFcF4A0K2svGFrPG8hZVfAY8fdr0vxfGk3hS/jkUMjIMqe/IrwMfFrHU0/L8zvoYiE8PKpHZX/I+YKK77+yrD/n0i/75o/sqw/59Iv++a+h9kzy/wC1Kf8AKzga6n4b/wDJQtI/66H/ANBNav8AZVh/z6Rf981t+D9Ps4fFlhJHbRq6ucMByODWGJpNUJvyf5GlLMqc6kYpPVo9C8b/APIj6z/17NXzIAcdD+VfU/iMA+HNQBGf3Jrx/wAtMfcX8q83JIc1KXr+h05jjFQmo2vdHnGD6H8qMH0P5V6P5af3F/Kjy0/uL+Vez7F9zz/7VX8n4nMeBgf+E50bg/8AHyvavoXxR/yKurf9esn/AKCa818OIg8R6eQig+cO1eo62qvoV+jAFTA4IPfivns2hy4mmv63PUwOKValKdrW/wAj5SHQUtd6NKsMf8ekX/fNL/ZVh/z6Rf8AfNfQ+yked/alP+VnA1reFv8AkbNJ/wCvuP8AnXUf2VYf8+kX/fNX9D02yTXrB0tYwyzqQQOnNZ1aT9nL0ZUMzpuSVmew6z/yBtQ/695P/QTXyiAdo4P5V9Z3/wDx4XX/AFyf+RrxIRx4HyL+VeNkcOaM/kdmY4tYeUU1e55zg+h/KjB9D+Vej+Wn9xfyo8tP7i/lXu+xfc87+1V/J+Jw2jA/27p3B/4+o+3+0K+p7v8A49Lj/rm38jXjWnxp/aVr8i/65O3uK9muRutph6xsP0r5/O4cs4fP9D1MuxSrxk7WsfJTffb/AHj/ADpjIGIyTj0zxXQt4Vut7f6RF1PY0n/CK3X/AD8Rfka932ba1Rh9dofzHPogQYBJ+tT2v/H7b/8AXVP5itn/AIRW6/5+IvyNSW3ha6W7gbz4uJFPQ+opezaVkg+u0P5j6Xb/AFbf7p/lXyZd/wDH9cf9dX/ma+s2/wBW3+6f5V8mXf8Ax/XH/XV/5mvBybefy/U9Gv0IaKhlcq69duM8HGaWMnewJyeuQeK9n2i5uUwtoTL99fqK+tbT/j1t/wDrmn8hXyUv31+or61tP+PW3/65p/IV4+dbQ+f6G9DqfK2sf8hzUP8Ar5k/9CNZkwbKkDIHbGea09Y/5Dmof9fMn/oRqlXsKPNBIw6kEYbzMkEHnd7+lTmig1UY8qsJs+rtH/5A2n/9e8f/AKCK+Z/FH/I2av8A9fkv/oRr6Y0f/kDaf/17x/8AoIr558SaFqEvijVZEhBVrqQg7x03GvEyhN1Z2/rU2xNSEIrmdjlmVWGGGaQIobcAAa1v+Ee1L/ngP++xR/wj2pf88B/32K97kd72OP6zR/nX3mU33T9K+p/DP/IraT/16R/yr5sbw9qe0/uB0/vivpXw7G0XhrS43GGW2jBHvivGzpNQhfudWFqwm2otM8L8ZaBe3PjPV5o/L2PcsRlqw/8AhGdQ/wCmX/fdeieI/wDkY9Q/67Gsyvaw9JOjB+S/I8GrmNaNSUUlo2cd/wAIzqH/AEy/77o/4RnUMf8ALL/vuuxo7Vt7JGf9p1uy/r5nq/hCF7fwdpML43pbKDiuB8V/8jPff74/kK9G8Pf8i7p//XFa858V/wDIz33++P5Cvnsp/wB9qfP8z0s1fNhIN9bfkY1FFFfSnzgV6z4V/wCRYsf9w/zNeTV6z4V/5Fix/wBw/wAzXiZ7/Aj6/oz2ck/jy9P1RsUUUV8qfTBRRRQAUUUUAFQS/wDH5Yf9fA/kanqjLOf7c0+22jBfzN30yMUARPaSL4cmtXO1zAy5UjjP1xWd4TkfF3byrGrxbP8AVxIgII45RiDWzqThNNkXzIkkkTy4/N+6XIwBjvWX4Zt5rQXkEipGEZQYtyM6tjkkqAMHtQtwN+iiigAooooA4D4hf8f1l/1yb+dcbXZfEL/j+sv+uTfzrja+2yv/AHSH9dT47Mv96n/XQKKKK7zhPQPh7/yD73/rqv8AKq3xD+/p/wBH/pVn4e/8g+9/66r/ACqt8Q/v6f8AR/6V83D/AJG7/r7J9DL/AJFS/rqcTk+tGT60lFfSHzwuT613Xw8/1d/9U/rXCV3Xw8/1d/8AVP615ubf7nL5fmj0Mq/3qPz/ACH/ABD/AOPaw/33/kK4Ku9+If8Ax7WH++/8hXBUZR/ucfn+bHmv+9S+X5BRRRXpHnHa/Dz/AI+L/wD3F/nV34g/8gq0/wCu5/8AQTVL4ef8fF//ALi/zq78Qf8AkFWn/Xc/+gmvm6n/ACNl8vyPoaf/ACK38/zPPaKKK+kPngrr/h9/yE7z/riP51yFdf8AD7/kJ3n/AFxH864cz/3Sfp+p25d/vUP66Gz49/5AMf8A13H8jXm9ekePf+QDH/13H8jXm9c+S/7r82b5x/vPyQUUUV6x5Z1XgH/kOy/9cD/MV0fjj/kW2/66pXOeAf8AkOy/9cD/ADFdH44/5Ftv+uqV83i/+RpD5H0OF/5Fs/meZUUUV9IfPBXSeBv+RkX/AK5NXN10ngb/AJGRf+uTVyY//danozqwP+8w9Udf4y/5Fe5/3l/nXllep+Mv+RXuf95f515ZXDkX+7P1/RHbnX+8L0/VhRRRXsnkG/4M/wCRnt/91v5V3Piv/kWL7/cH8xXDeDP+Rnt/91v5V3Piv/kWL7/cH8xXzeZf8jCn/wBu/mfQ5f8A7hU+f5Hk9FFFfSHzwVs+E/8AkaLH/fP8jWNWz4T/AORosf8AfP8AI1hi/wDd5+j/ACN8L/Hh6r8z0XxF/wAi7f8A/XE15D2r17xF/wAi7f8A/XE15D2rysh/gy9f0PTzv+LH0/UKKKK9w8U0/Dn/ACMVh/12Feo6x/yBb7/rg38q8u8Of8jFYf8AXYV6jrH/ACBb7/rg38q+bzj/AHqn8vzPocp/3ap8/wAjxsdKKB0or6Q+eCr2jf8AIbsf+u6/zqjV7Rv+Q3Y/9d1/nWdb+HL0ZpS/iR9UeuX/APx4XX/XJv5GvFB0Fe13/wDx4XX/AFyb+RrxQdBXh5B8E/keznnxQ+f6C0UUV9AeEWNP/wCQla/9dk/mK9mn/wBRL/uH+VeM6f8A8hK1/wCuyfzFezT/AOol/wBw/wAq+bz3+JT+f6H0OSfBU+R4kfvH6mkpT94/U0lfSHzwU+H/AI+Iv99f50ynw/8AHxF/vr/Ok9hrc9tb/Vt/un+VfJl3/wAf1x/11f8Ama+s2+43+6f5V8y3Xhq/a8nYGLBlY/e9zXzGSptzt5fqfZ4qrCnbndjAorZ/4Ri/9Yv++qP+EYv/AFi/76r3eV9jj+tUf5kY6/fX6ivrW1/49bf/AK5p/IV8xr4Zv968xdR/FX05bDFtAD2jUfoK8POk0oX8/wBDrwlWFRvkdzwPUvDlhJqt47eblp3Jw/ufaqv/AAjOn/8ATb/vv/61dDf/APIRuv8Arq386r19FCEeVaHy08XX5n7zMb/hGdP/AOm3/ff/ANaj/hGdP/6bf99//WrZoq+SPYX1uv8AzM9o01QmmWaDosKAfkK8l1n/AJDd9/13f+deuWH/AB4Wv/XJf5CvI9Z/5Dd9/wBd3/nXzuSfxqn9dT2c5/g0/wCuhRooor6Q+dEPQ17NpH/IGsv+uK/yrxk9DXs2kf8AIGsv+uK/yrwc+/hw9We5kf8AEn6HlviP/kY9Q/67GsytPxH/AMjHqH/XY1mV7GH/AIMPRfkeRX/iy9X+YUdqKO1bGR6/4e/5F3T/APritec+K/8AkZ77/fH8hXo3h7/kXdP/AOuK15z4r/5Ge+/3x/IV83lX++1Pn+Z9Dmf+50/l+RjUUUV9IfPBXrPhX/kWLH/cP8zXk1es+Ff+RYsf9w/zNeJnv8CPr+jPZyT+PL0/VGxRRRXyp9MFFFFABRRRQAVQlhf/AISDTrjjywSnXnJyav1BL/x+WH/XwP5GgCO/sRfRQ4meGWFlkjkQAlWxjoeDwabY6e1pNPPNcvc3E20PIyheF6AAcVd7L9B/KigAooooAKKKKAOA+IX/AB/WX/XJv51xtdl8Qv8Aj+sv+uTfzrja+2yv/dIf11Pjsy/3qf8AXQKKKK7zhPQPh7/yD73/AK6r/Kq3xD+/p/0f+lWfh7/yD73/AK6r/Kq3xD+/p/0f+lfNw/5G7/r7J9DL/kVL+upxFFFFfSHzwV3Xw8/1d/8AVP61wtd18PP9Xf8A1T+tebm/+5y+X5o9DKv96j8/yH/EP/j2sP8Aff8AkK4Ku9+If/HtYf77/wAhXBUZR/ucfn+bHmv+9S+X5BRRRXpHnHa/Dz/j4v8A/cX+dXfiD/yCrT/ruf8A0E1S+Hn/AB8X/wDuL/OrvxB/5BVp/wBdz/6Ca+bqf8jZfL8j6Gn/AMit/P8AM89ooor6Q+eCuv8Ah9/yE7z/AK4j+dchXX/D7/kJ3n/XEfzrhzP/AHSfp+p25d/vUP66Gz49/wCQDH/13H8jXm9ekePf+QDH/wBdx/I15vXPkv8AuvzZvnH+8/JBRRRXrHlnVeAf+Q7L/wBcD/MV0fjj/kW2/wCuqVzngH/kOy/9cD/MV0fjj/kW2/66pXzeL/5GkPkfQ4X/AJFs/meZUUUV9IfPBXSeBv8AkZF/65NXN10ngb/kZF/65NXJj/8AdanozqwP+8w9Udf4y/5Fe5/3l/nXllep+Mv+RXuf95f515ZXDkX+7P1/RHbnX+8L0/VhRRRXsnkG/wCDP+Rnt/8Adb+Vdz4r/wCRYvv9wfzFcN4M/wCRnt/91v5V3Piv/kWL7/cH8xXzeZf8jCn/ANu/mfQ5f/uFT5/keT0UUV9IfPBWz4T/AORosf8AfP8AI1jVs+E/+Rosf98/yNYYv/d5+j/I3wv8eHqvzPRfEX/Iu3//AFxNeQ9q9e8Rf8i7f/8AXE15D2rysh/gy9f0PTzv+LH0/UKKKK9w8U0/Dn/IxWH/AF2Feo6x/wAgW+/64N/KvLvDn/IxWH/XYV6jrH/IFvv+uDfyr5vOP96p/L8z6HKf92qfP8jxsdKKB0or6Q+eCr2jf8hux/67r/OqNXtG/wCQ3Y/9d1/nWdb+HL0ZpS/iR9UeuX//AB4XX/XJv5GvFB0Fe13/APx4XX/XJv5GvFB0FeHkHwT+R7OefFD5/oLRRRX0B4RY0/8A5CVr/wBdk/mK9mn/ANRL/uH+VeM6f/yErX/rsn8xXs0/+ol/3D/Kvm89/iU/n+h9DknwVPkeJH7x+ppKU/eP1NJX0h88FPh/4+Iv99f50ynw/wDHxF/vr/Ok9hrc9tP3T9K8Tn/4+Jf99v517Yfun6V4nP8A8fEv++386+dyDep8v1PfzzaHz/Qjooor6M+fFH3h9a9uh/1MX+6v8q8RH3h9a9uh/wBTF/ur/Kvnc/2p/P8AQ9/It5/L9Txi/wD+Qjdf9dW/nVerF/8A8hG6/wCurfzqvX0EPgR4U/iYUUUVRJ7VYf8AHha/9cl/kK8j1n/kN33/AF3f+deuWH/Hha/9cl/kK8j1n/kN33/Xd/5183kn8ep/XU+hzn+DT/roUaKKK+kPnhD0NezaR/yBrL/riv8AKvGT0NezaR/yBrL/AK4r/KvBz7+HD1Z7mR/xJ+h5b4j/AORj1D/rsazK0/Ef/Ix6h/12NZlexh/4MPRfkeRX/iy9X+YUdqKO1bGR6/4e/wCRd0//AK4rXnPiv/kZ77/fH8hXo3h7/kXdP/64rXnPiv8A5Ge+/wB8fyFfN5V/vtT5/mfQ5n/udP5fkY1FFFfSHzwV6z4V/wCRYsf9w/zNeTV6z4V/5Fix/wBw/wAzXiZ7/Aj6/oz2ck/jy9P1RsUUUV8qfTBRRRQAUUUUAFQS/wDH5Yf9fA/kanqCX/j8sP8Ar4H8jQBP2X6D+VFHZfoP5UUAY9xbTy3Ez/Zn2bgCgYYkHPPXrnH5VLYWtzDc7pgchSHk3Z39MD8K06KADmjmiigDgPiF/wAf1l/1zb+dcbXZfEL/AI/rL/rk38642vtsr/3SH9dT47Mv96n/AF0Ciiiu84Tv/h7/AMeF7/11X+VV/iH97T/o/wDSrPw9/wCQfe/9dV/lVb4h/f0/6P8A0r5uH/I3f9fZPoZf8ipf11OIooor6Q+eCu6+Hn+rv/8AeT+tcLXdfDz/AFd/9U/rXm5v/ucvl+aPQyr/AHqPz/If8Q/+Paw/66P/ACFcFXe/EP8A49rD/ff+QrgqMo/3OPz/ADY81/3qXy/IKKKK9I847X4ef8fF/wD7i/zq78Qf+QXaf9d//ZTVL4ef8fF//uL/ADq78Qf+QVaf9dz/AOgmvm6n/I2Xy/I+hp/8it/P8zz2iiivpD54K6/4ff8AITu/+uI/nXIV1/w+/wCQnef9cR/OuHM/90n6fqduXf71D+uhsePc/wBgxf8AXcfyNecV6R49/wCQDH/13H8jXm9c+S/7r82b5x/vPyQUUUV6x5Z1XgL/AJDkv/XA/wAxXR+OP+Rbf/rqlc54B/5Dsv8A1wP8xXR+OP8AkW2/66pXzeL/AORpD5H0OF/5Fs/meZUUUV9IfPBXSeBv+RjX/rk1c3XSeBv+RkX/AK5NXJj/APdanozqwP8AvMPVHX+Mv+RYufqv868sr1Pxl/yK9z/vL/OvLK4cj/3Z+v6I7c6/3hen6sKKKK9k8g3/AAb/AMjPbf7rfyrufFef+EYvv90fzFcN4M/5Ge3/AN1v5V3Piv8A5Fi+/wBwfzFfN5l/yMKf/bv5n0OX/wC4VPn+R5PRRRX0h88FbPhT/kZ7H/fP8jWNWz4T/wCRosf98/yNYYv/AHefo/yN8L/Hh6r8z0XxF/yLuof9cTXkPavXvEX/ACLt/wD9cTXkPavKyH+DL1/Q9PO/4sfT9Qooor3DxTT8Of8AIxWH/XYV6hrGf7Fvf+uD/wAq8v8ADn/IxWH/AF2Feo6x/wAgW+/64N/Kvm84/wB6p/L8z6HKf92qfP8AI8bHSigdKK+kPngq9o3/ACG7H/ruv86o1e0b/kN2P/Xdf51nW/hy9GaUv4kfVHrd/n7Bdf8AXJv5V4qOgr2u/wD+PC6/65N/I14oOgrw8g+CfyPZzz4ofP8AQWiiivoDwixYf8hK1/67J/MV7LPnyJf9w/yrxrT/APkJWv8A12T+Yr2af/US/wC4f5V83nv8Sn8/0Pock+Cp8jxI/eP1NJSn7x+ppK+kPngp8P8Ax8Rf76/zplPh/wCPiL/fX+dJ7DW57ac7T9DXic//AB8S/wC+3869sP3T9K8Tn/4+Jf8Afb+dfO5BvU+X6nv55tD5/oR0UUV9GfPij7w+te2w58mPn+Ff5V4kPvD617dD/qYv91f5V87n+1P5/oe/kW8/l+p4xf8A/IRuv+urfzqvVi//AOQjdf8AXVv51Xr6CHwI8KfxMKKKKok9psM/YLX/AK5L/IV5HrP/ACG77/ru/wDOvXbD/jwtf+uS/wAhXkes/wDIbvv+u7/zr5vJP49T+up9DnP8Gn/XQo0UUV9IfPCHoa9l0jP9jWP/AFxX+VeNHoa9m0j/AJA1l/1xX+VeDn38OHqz3Mj/AIk/Q8t8R/8AIx6h/wBdjWZWn4j/AORj1D/rsazK9jD/AMGHovyPIr/xZer/ADCjtRR2rYyPXvD2f+EdsP8ArgtedeK/+Rnvv98fyFejeHv+Rd0//ritec+K/wDkZ77/AHx/IV83lX++1Pn+Z9Dmf+50/l+RjUUUV9IfPBXrPhX/AJFmx/3D/M15NXrPhX/kWLH/AHD/ADNeJnv8CPr+jPZyT+PL0/VGxz60UUV8qfTBRRRQAUUUUAFQS/8AH5Yf9fA/kanqCX/j8sP+vgfyNAE/ZfoP5UUdl+g/lRQAUUUUAFFFFAHAfEL/AI/rL/rk38642uy+IX/H9Zf9cm/nXG19tlf+6Q/rqfHZl/vU/wCugUUUV3nCegfD3/kH3v8A11X+VVviH9/T/o/9Ks/D3/kH3v8A11X+VVviH9/T/o/9K+bh/wAjd/19k+hl/wAipf11OIooor6Q+eCu6+Hn+rv/AKp/WuFruvh5/q7/AOqf1rzc3/3OXy/NHoZV/vUfn+Q/4h/8e1h/vv8AyFcFXe/EP/j2sP8Aff8AkK4KjKP9zj8/zY81/wB6l8vyCiiivSPOO1+Hn/Hxf/7i/wA6u/EH/kFWn/Xc/wDoJql8PP8Aj4v/APcX+dXfiD/yCrT/AK7n/wBBNfN1P+Rsvl+R9DT/AORW/n+Z57RRRX0h88Fdf8Pv+Qnef9cR/OuQrr/h9/yE7z/riP51w5n/ALpP0/U7cu/3qH9dDZ8e/wDIBj/67j+RrzevSPHv/IBj/wCu4/ka83rnyX/dfmzfOP8Aefkgooor1jyzqvAP/Idl/wCuB/mK6Pxx/wAi23/XVK5zwD/yHZf+uB/mK6Pxx/yLbf8AXVK+bxf/ACNIfI+hwv8AyLZ/M8yooor6Q+eCuk8Df8jIv/XJq5uuk8Df8jIv/XJq5Mf/ALrU9GdWB/3mHqjr/GX/ACK9z/vL/OvLK9T8Zf8AIr3P+8v868srhyL/AHZ+v6I7c6/3hen6sKKKK9k8g3/Bn/Iz2/8Aut/Ku58V/wDIsX3+4P5iuG8Gf8jPb/7rfyrufFf/ACLF9/uD+Yr5vMv+RhT/AO3fzPocv/3Cp8/yPJ6KKK+kPngrZ8J/8jRY/wC+f5Gsatnwn/yNFj/vn+RrDF/7vP0f5G+F/jw9V+Z6L4i/5F2//wCuJryHtXr3iL/kXb//AK4mvIe1eVkP8GXr+h6ed/xY+n6hRRRXuHimn4c/5GKw/wCuwr1HWP8AkC33/XBv5V5d4c/5GKw/67CvUdY/5At9/wBcG/lXzecf71T+X5n0OU/7tU+f5HjY6UUDpRX0h88FXtG/5Ddj/wBd1/nVGr2jf8hux/67r/Os638OXozSl/Ej6o9cv/8Ajwuv+uTfyNeKDoK9rv8A/jwuv+uTfyNeKDoK8PIPgn8j2c8+KHz/AEFooor6A8Isaf8A8hK1/wCuyfzFezT/AOol/wBw/wAq8Z0//kJWv/XZP5ivZp/9RL/uH+VfN57/ABKfz/Q+hyT4KnyPEj94/U0lKfvH6mkr6Q+eCnw/8fEX++v86ZT4f+PiL/fX+dJ7DW57afun6V4nP/x8S/77fzr2w/dP0rxOf/j4l/32/nXzuQb1Pl+p7+ebQ+f6EdFFFfRnz4o+8PrXt0P+pi/3V/lXiI+8PrXt0P8AqYv91f5V87n+1P5/oe/kW8/l+p4xf/8AIRuv+urfzqvVi/8A+Qjdf9dW/nVevoIfAjwp/EwoooqiT2qw/wCPC1/65L/IV5HrP/Ibvv8Aru/869csP+PC1/65L/IV5HrP/Ibvv+u7/wA6+byT+PU/rqfQ5z/Bp/10KNFFFfSHzwh6GvZtI/5A1l/1xX+VeMnoa9m0j/kDWX/XFf5V4Offw4erPcyP+JP0PLfEf/Ix6h/12NZlafiP/kY9Q/67GsyvYw/8GHovyPIr/wAWXq/zCjtRR2rYyPX/AA9/yLun/wDXFa858V/8jPff74/kK9G8Pf8AIu6f/wBcVrznxX/yM99/vj+Qr5vKv99qfP8AM+hzP/c6fy/IxqKikuI4nVHYqW6Eg4/PpTfttv5Ekxk2xxjLFgRgV9FzxXU8Dlk+hPXrPhX/AJFix/3D/M15KCCAR0IyK9a8K/8AIsWP+4f5mvGz3+BH1/Rnr5J/Hl6fqjYooor5U+mCiiigAooooAKgl/4/LD/r4H8jU9QS/wDH5Yf9fA/kaAJ+y/Qfyoo7L9B/KigAooooAKKKKAOA+IX/AB/WX/XJv51xMs0cCbpCQvqAT/Ku2+IX/H9Zf9cm/nXC3cc0sapFt2k/vATjI9M19plzawUGv61Pj8wSeMkn/Wg83MQZhv8AujLHBwPx6U9HWRAy5wfVSP51myaZI5mCuEWQljhjzwPlx6cdau2sTxRFZDkliQASdo9MmuyEpuVpI5JRgldM9H+Hv/IPvf8Arqv8qrfEP7+n/R/6VZ+Hv/IPvf8Arqv8qrfEP7+n/R/6V4EP+Ru/6+ye7L/kVL+upwskscKb5GCr6mgTRGQRh1LkZAB7VFdidodsC5LHDcgED2z3qoLK5SVvJkMKPjnduCjbjGPX3r35TkpWSueFGMWrtmikiSKWRgwBIJBzyOtd58PP9Xf/AFT+ted6fbSWtu0chQ/vGYbRgYNeifDz/V3/ANU/rXBmjbwUm99PzR3ZaksZFLz/ACH/ABD/AOPaw/33/kK8/kk8tCxVmx2UZNegfEP/AI9rD/ff+Qrzy6jllh2ROFJPzZzyO49qMqbWCjbz/MM0s8ZK/l+Qi3cbsBGHfK7vlXoO2adBOs4barrsbaQ4xzVZbArcrMCi42k7c8YGMD2qzbxeTCEJ3Nklm9Setd8HNv3jhkoJaHdfDz/j4v8A/cX+dXfiD/yCrT/ruf8A0E1S+Hn/AB8X/wDuL/OrvxB/5BVp/wBdz/6Ca8Cp/wAjZfL8j3af/Irfz/M87d9iFtrNjsoyTUS3cUhUIHcsu7heg9/SnXKSyQFIXCMT1Pp3qoNOInjlBRCNudueNvYfXvmvfnKalaK0PCioW95luC4WcuFV1KHDBxiu0+H3/ITvP+uI/nXFwReTGVJyxYsx9Sa7T4ff8hO8/wCuI/nXJmN/qc79v1OrL7fW4W7/AKGz49/5AMf/AF3H8jXmrlghKAFscbjgV6V49/5AMf8A13H8jXmc8K3ELRMWAbqV61hk1/qmndm+b2+ta9kVheSukDpEhErbcbufcj2qW2uDO8qlVBjOMqcg09bdQY2LMzRghSff6URQCJmfczu2Ms3XA6V6cVO6uzzm4Wdkdf4B/wCQ7L/1wP8AMV0fjj/kW2/66pXOeAf+Q7L/ANcD/MV0fjj/AJFtv+uqV8/i/wDkaQ+R7uF/5Fs/meYsSqkhS2Ow6mqy30bsqKj72JBXjK4ODmp5kaSF0RzGzDAYDOKpnTAwTLICo2kqnbOeOeD719BNzv7p4UFC3vFi3u47hiqhhxuG7+IdMiur8Df8jIv/AFyauSt7RYZ5Jvl3Px8q7QBXW+Bv+RkX/rk1c2M5vqk+bezOjCcv1qHL3R1/jL/kV7n/AHl/nXlZJCkgZPYeteqeMv8AkV7n/eX+deUyoZInQOULDG5eoriyP/dpW7v8kdec/wC8L0/VlZr5xCXFuSVfYy7xwfb1qZJy1y0DRlWC7gc5yP6UyO0CJEpcsI23D5QM06C2MEkjeaX3nJ3AZ/OvVj7S6v8AoeY+SzsdN4M/5Ge3/wB1v5V3Piv/AJFi+/3B/MVw3gz/AJGe3/3W/lXc+K/+RYvv9wfzFeBmX/Iwp/8Abv5nu5f/ALhU+f5Hk5zjjrVBru48h3QQsyvsB5w59vxq86h0ZGzhhg4NQpaxxoiZdlRgy7mJxivoZqTeh4MHFbjILh5LmWKQKhUnauDlh688EfSuj8J/8jRY/wC+f5GsFYEWYy5YuRgbmJx9PSt7wn/yNFj/AL5/kawxCaw879n+Rth2nXhbuvzPRfEX/Iu3/wD1xNeQ9q9e8Rf8i7f/APXE15AQGUgjIIwa8zIv4M/X9D0c7/jR9P1KDXNx5ErpIh2sFjfy+HJ7dfXvUyvP9tERkRkCbnATGD25z9akjtIIlCpHhVIIBJOCOlSBFV2cKAzY3H1xXsRhLqzyXKPRGr4c/wCRisP+uwr1HWP+QLff9cG/lXl3hz/kYrD/AK7CvUdY/wCQLff9cG/lXgZx/vVP5fme7lP+7VPn+R42OlUXu5wtxgRHysfNzg+316fnV3tUCWUMcflguUyCFZyQMc19DNSfwngwcVuMiuZTdCGZUT5RgYPzHGTg9K2dG/5Ddj/13X+dZnkIZxMSxYdAWOB9BWno3/Ibsf8Aruv86iakqUr+ZcGnUjbyPXL/AP48Lr/rk38jXig6Cva7/wD48Lr/AK5N/I14qOgrxcg+CfyPXzz4ofP9Ci1xMBcESpsjGQ4j4z/d68npTle6E9ujPGSy7pFCdPoc+tSpZW8alVjwpOSMkjrn+dS7F8wybRvIxn2r21CXVnjOUeiLVh/yErX/AK7J/MV7NP8A6iX/AHD/ACrxnT/+Qla/9dk/mK9mn/1Ev+4f5V4Ge/xKfz/Q93JPgqfI8SP3j9TVWS9SJnWRHUqMjIHzc44/GrR+8fqaoNp7SeZ5kqPuYMCY+Rg5APPI9q+gm52908GHLf3iX7bGJVjZWBO0E8YUnoDVyH/j4i/31/nWcumoGiLFSIzu+5g5znr6e1aMP/HxF/vr/OiPPZ8w5ct1yntp+6fpXic//HxL/vt/OvbD90/SvE5/+PiX/fb+deBkG9T5fqe5nm0Pn+hHRUDXQWVozHJuCll4HzAdcfnUY1CE7OHwwBJx93JwM/jX0PPHueDySfQuD7w+te3Q/wCpi/3V/lXiI+8PrXt0P+pi/wB1f5V8/n+1P5/oe7kW8/l+p4xf/wDIRuv+urfzqvVi/wD+Qjdf9dW/nWJOFmupgN8OEZSwRiXyOvpgV7vPywR4vLzTZp0ViOszCHETKE+4EVgG+Yc/7Jx61tmnTqc/QmcOXqe1WH/Hha/9cl/kK8j1n/kN33/Xd/5165Yf8eFr/wBcl/kK8j1n/kN33/Xd/wCdfP5J/Hqf11Pezn+DT/roZb3McUmyTcvBO4j5eOetMe9RIRK0U2w/7FRz2clxLL5joYmUqvXKDFEVkyKqs67RJ5hVc44HAGffmve5qjbVjw7Qtqy4fun6V7NpH/IGsv8Ariv8q8ZPQ17NpH/IGsv+uK/yrx8+/hw9Wevkf8SfoeW+I/8AkY9Q/wCuxrnLqcLdbY5XEiKSy7uCMHAA7muj8R/8jHqH/XY1l4Gc4GfXFetSi5UIJdl+R5VWSjWm33f5mMlyfIMb3DeaX/dsJPl6AnJ7gelbI+6Oc8daNq4xtH5UvatKcHHdkTmpbI9f8Pf8i7p//XFa858V/wDIz33++P5CvRvD3/Iu6f8A9cVrznxX/wAjPff74/kK+fyr/fanz/M93M/9zp/L8jnJ4ZpblSRG0AH3SSOfX3qo2kvJDKvnGNmGAoO4DAwM5+tatFe/KjGW54Uaso7DY1KRIpOSqgE+tet+Ff8AkWLH/cP8zXk1es+Ff+RYsf8AcP8AM15Oe/wI+v6M9XJf48vT9UbFFFFfKn0wUUUUAFFFFABUEv8Ax+WH/XwP5Gp6gl/4/LD/AK+B/I0AT9l+g/lRR2X6D+VFADWdEBLOqgdSTjFAdSxUMpYdQDyKoXOnu88ssaxtvKkqxwGIBHP5/pRY2EttOGcoVVSNwPLZx1+mKANGij8aOfWgDgPiF/x/WX/XJv51xtdl8Qv+P6y/65t/OuNr7bK/90h/XU+OzL/ep/10Ciiiu84T0D4e/wDIPvf+uq/yqt8Q/v6f9H/pVj4e/wDIPvf+uq/yqv8AEP72n/R/6V83D/kbv+vsn0Mv+RUv66nEUUUV9IfPBXdfDz/V3/1T+tcLXdfDz/V3/wDvJ/WvNzf/AHOXy/NHoZV/vUfn+Q/4h/8AHtYf77/yFcFXe/EP/j2sP+uj/wAhXBUZR/ucfn+bHmv+9S+X5BRRRXpHnHa/Dz/j4v8A/cX+dXfiD/yCrT/ruf8A0E1S+Hn/AB8X/wDuL/OrvxB/5Bdp/wBd/wD2U183U/5Gy+X5H0NP/kVv5/mee0UUV9IfPBXX/D7/AJCd5/1xH865Cuv+H3/ITu/+uI/nXDmf+6T9P1O3Lv8Aeof10Nnx7/yAY/8AruP5GvN69I8e/wDIBi/67j+RrzeufJf91+bN84/3n5IKKKK9Y8s6rwD/AMh2X/rgf5iuj8cf8i23/XVK5zwD/wAhyX/rgf5iuj8cf8i2/wD11Svm8X/yNIfI+hwv/Itn8zzKiiivpD54K6TwN/yMi/8AXJq5uuk8Df8AIxr/ANcmrkx/+61PRnVgf95h6o6/xl/yK9z/ALy/zryyvU/GX/IsXP1X+deWVw5H/uz9f0R251/vC9P1YUUUV7J5Bv8Agz/kZ7f/AHW/lXc+K/8AkWL7/cH8xXDeDP8AkZ7f/db+Vdz4r/5Fi+/3R/MV83mX/Iwp/wDbv5n0OX/7hU+f5Hk9FFFfSHzwVs+E/wDkaLH/AHz/ACNY1bPhT/kZ7H/fP8jWGL/3efo/yN8L/Hh6r8z0XxF/yLt//wBcTXkPavXvEX/Iu6h/1xNeQ9q8rIf4MvX9D087/ix9P1CiiivcPFNPw5/yMVh/12Feo6x/yBb7/rg38q8u8Of8jFYf9dhXqOsf8gW95/5YP/Kvm84/3qn8vzPocp/3ap8/yPGx0ooHSivpD54KvaN/yG7H/ruv86o1e0b/AJDdj/13X+dZ1v4cvRmlL+JH1R65f/8AHhdf9cm/ka8UHQV7Vf8A/Hhdc/8ALJv5V4qOgrw8g+Cfy/U9nPPih8/0Fooor6A8Isaf/wAhK1/67J/MV7NP/qJf9w/yrxmw/wCQla/9dk/mK9ln/wBRLz/Af5V83nv8Sn8/0Pock+Cp8jxM/eP1NJSn7x+ppK+kPngp8P8Ax8Rf76/zplPh/wCPiL/fX+dJ7DW57afun6V4nP8A8fMv++3869sP3Tz2NeJz/wDHxL/vt/Ovncg3qfL9T3882h8/0KH2WXzZnMkb7+BvjJwPTr0qP+zVKwozKyxnJO3k85wDnge1X6K9/wBlA8L2khR94fWvbof9TF/ur/KvER94fWvbYf8AUxc/wr/KvBz/AGp/P9D3Mi3n8v1PGb//AJCN1/11b+dV6sX/APyEbr/rq386r19BD4EeFP4mFFFFUSe1WH/Hha/9cl/kK8j1n/kN33/Xd/5163Yf8eFrz/yyX+QryPWf+Q3ff9d3/nXzeSfx6n9dT6HOf4NP+uhSooor6Q+eEPQ17NpH/IGsv+uK/wAq8ZPQ17LpGf7Gsef+WK/yrwc+/hw9We5kf8SfoeXeI/8AkY9Q/wCuxrMrT8R/8jHqH/XY1mV7GH/gw9F+R5Ff+LL1f5hR2oo7VsZHr/h7/kXdP/64rXnPiv8A5Ge+/wB8fyFei+Hv+RdsOf8AlgtedeK/+Rnvv98fyFfN5V/vtT5/mfQ5n/udP5fkY1FFFfSHzwV6z4V/5Fix/wBw/wAzXk1es+Ff+RZsf9w/zNeJnv8AAj6/oz2ck/jy9P1RsUUfjRXyp9MFFFFABRRRQAVBL/x+WH/XwP5Gp6gl/wCPyw/6+B/I0AT9l+g/lRR2X6D+VFABRRRQAUUUUAcB8Qv+P6y/65N/OuNrsviF/wAf1l/1yb+dcbX22V/7pD+up8dmX+9T/roFFFFd5wnoHw9/5B97/wBdV/lVb4h/f0/6P/SrPw9/5B97/wBdV/lVb4h/f0/6P/Svm4f8jd/19k+hl/yKl/XU4iiiivpD54K7r4ef6u/+qf1rha7r4ef6u/8Aqn9a83N/9zl8vzR6GVf71H5/kP8AiH/x7WH++/8AIVwVd78Q/wDj2sP99/5CuCoyj/c4/P8ANjzX/epfL8gooor0jzjtfh5/x8X/APuL/OrvxB/5BVp/13P/AKCapfDz/j4v/wDcX+dXfiD/AMgq0/67n/0E183U/wCRsvl+R9DT/wCRW/n+Z57RRRX0h88Fdf8AD7/kJ3n/AFxH865Cuv8Ah9/yE7z/AK4j+dcOZ/7pP0/U7cu/3qH9dDZ8e/8AIBj/AOu4/ka83r0jx7/yAY/+u4/ka83rnyX/AHX5s3zj/efkgooor1jyzqvAP/Idl/64H+Yro/HH/Itt/wBdUrnPAP8AyHZf+uB/mK6Pxx/yLbf9dUr5vF/8jSHyPocL/wAi2fzPMqKKK+kPngrpPA3/ACMi/wDXJq5uuk8Df8jIv/XJq5Mf/utT0Z1YH/eYeqOv8Zf8ivc/7y/zryyvU/GX/Ir3P+8v868srhyL/dn6/ojtzr/eF6fqwooor2TyDf8ABn/Iz2/+638q7nxX/wAixff7g/mK4bwZ/wAjPb/7rfyrufFf/IsX3+4P5ivm8y/5GFP/ALd/M+hy/wD3Cp8/yPJ6KKK+kPngrZ8J/wDI0WP++f5Gsatnwn/yNFj/AL5/kawxf+7z9H+Rvhf48PVfmei+Iv8AkXb/AP64mvIe1eveIv8AkXb/AP64mvIe1eVkP8GXr+h6ed/xY+n6hRRRXuHimn4c/wCRisP+uwr1HWP+QLff9cG/lXl3hz/kYrD/AK7CvUdY/wCQLff9cG/lXzecf71T+X5n0OU/7tU+f5HjY6UUDpRX0h88FXtG/wCQ3Y/9d1/nVGr2jf8AIbsf+u6/zrOt/Dl6M0pfxI+qPXL/AP48Lr/rk38jXig6Cva7/wD48Lr/AK5N/I14oOgrw8g+CfyPZzz4ofP9BaKKK+gPCLGn/wDIStf+uyfzFezT/wCol/3D/KvGdP8A+Qla/wDXZP5ivZp/9RL/ALh/lXzee/xKfz/Q+hyT4KnyPEj94/U0lKfvH6mkr6Q+eCnw/wDHxF/vr/OmU+H/AI+Iv99f50nsNbntp+6fpXic/wDx8S/77fzr2w/dP0rxOf8A4+Jf99v5187kG9T5fqe/nm0Pn+hHRRRX0Z8+KPvD617dD/qYv91f5V4iPvD617dD/qYv91f5V87n+1P5/oe/kW8/l+p4xf8A/IRuv+urfzqvVi//AOQjdf8AXVv51Xr6CHwI8KfxMKKKKok9qsP+PC1/65L/ACFeR6z/AMhu+/67v/OvXLD/AI8LX/rkv8hXkes/8hu+/wCu7/zr5vJP49T+up9DnP8ABp/10KNFFFfSHzwh6GvZtI/5A1l/1xX+VeMnoa9m0j/kDWX/AFxX+VeDn38OHqz3Mj/iT9Dy3xH/AMjHqH/XY1mVp+I/+Rj1D/rsazK9jD/wYei/I8iv/Fl6v8wo7UUdq2Mj1/w9/wAi7p//AFxWvOfFf/Iz33++P5CvRvD3/Iu6f/1xWvOfFf8AyM99/vj+Qr5vKv8Afanz/M+hzP8A3On8vyMaiiivpD54K9Z8K/8AIsWP+4f5mvJq9Z8K/wDIsWP+4f5mvEz3+BH1/Rns5J/Hl6fqjYooor5U+mCiiigAooooAKgl/wCPyw/6+B/I1PUEv/H5Yf8AXwP5GgCfsv0H8qKOy/QfyooAKKKKACiiigDgPiF/x/WX/XJv51xtdl8Qv+P6y/65N/OuNr7bK/8AdIf11Pjsy/3qf9dAooorvOE9A+Hv/IPvf+uq/wAqrfEP7+n/AEf+lWfh7/yD73/rqv8AKq3xD+/p/wBH/pXzcP8Akbv+vsn0Mv8AkVL+upxFFFFfSHzwV3Xw8/1d/wDVP61wtd18PP8AV3/1T+tebm/+5y+X5o9DKv8Aeo/P8h/xD/49rD/ff+Qrgq734h/8e1h/vv8AyFcFRlH+5x+f5sea/wC9S+X5BRRRXpHnHa/Dz/j4v/8AcX+dXfiD/wAgq0/67n/0E1S+Hn/Hxf8A+4v86u/EH/kFWn/Xc/8AoJr5up/yNl8vyPoaf/Irfz/M89ooor6Q+eCuv+H3/ITvP+uI/nXIV1/w+/5Cd5/1xH864cz/AN0n6fqduXf71D+uhs+Pf+QDH/13H8jXm9ekePf+QDH/ANdx/I15vXPkv+6/Nm+cf7z8kFFFFeseWdV4B/5Dsv8A1wP8xXR+OP8AkW2/66pXOeAf+Q7L/wBcD/MV0fjj/kW2/wCuqV83i/8AkaQ+R9Dhf+RbP5nmVFFFfSHzwV0ngb/kZF/65NXN10ngb/kZF/65NXJj/wDdanozqwP+8w9Udf4y/wCRXuf95f515ZXqfjL/AJFe5/3l/nXllcORf7s/X9Edudf7wvT9WFFFFeyeQb/gz/kZ7f8A3W/lXc+K/wDkWL7/AHB/MVw3gz/kZ7f/AHW/lXc+K/8AkWL7/cH8xXzeZf8AIwp/9u/mfQ5f/uFT5/keT0UUV9IfPBWz4T/5Gix/3z/I1jVs+E/+Rosf98/yNYYv/d5+j/I3wv8AHh6r8z0XxF/yLt//ANcTXkPavXvEX/Iu3/8A1xNeQ9q8rIf4MvX9D087/ix9P1CiiivcPFNPw5/yMVh/12Feo6x/yBb7/rg38q8u8Of8jFYf9dhXqOsf8gW+/wCuDfyr5vOP96p/L8z6HKf92qfP8jxsdKKB0or6Q+eCr2jf8hux/wCu6/zqjV7Rv+Q3Y/8AXdf51nW/hy9GaUv4kfVHrl//AMeF1/1yb+RrxQdBXtd//wAeF1/1yb+RrxQdBXh5B8E/keznnxQ+f6C0UUV9AeEWNP8A+Qla/wDXZP5ivZp/9RL/ALh/lXjOn/8AIStf+uyfzFezT/6iX/cP8q+bz3+JT+f6H0OSfBU+R4kfvH6mkpT94/U0lfSHzwU+H/j4i/31/nTKfD/x8Rf76/zpPYa3PbT90/SvE5/+PiX/AH2/nXth+6fpXic//HxL/vt/Ovncg3qfL9T3882h8/0I6KKK+jPnxR94fWvbof8AUxf7q/yrxEfeH1r26H/Uxf7q/wAq+dz/AGp/P9D38i3n8v1PGL//AJCN1/11b+dV6sX/APyEbr/rq386r19BD4EeFP4mFFFFUSe1WH/Hha/9cl/kK8j1n/kN33/Xd/5165Yf8eFr/wBcl/kK8j1n/kN33/Xd/wCdfN5J/Hqf11Poc5/g0/66FGiiivpD54Q9DXs2kf8AIGsv+uK/yrxk9DXs2kf8gay/64r/ACrwc+/hw9We5kf8SfoeW+I/+Rj1D/rsazK0/Ef/ACMeof8AXY1mV7GH/gw9F+R5Ff8Aiy9X+YUdqKO1bGR6/wCHv+Rd0/8A64rXnPiv/kZ77/fH8hXo3h7/AJF3T/8Aritec+K/+Rnvv98fyFfN5V/vtT5/mfQ5n/udP5fkY1FFFfSHzwV6z4V/5Fix/wBw/wAzXk1es+Ff+RYsf9w/zNeJnv8AAj6/oz2ck/jy9P1RsUUUV8qfTBRRRQAUUUUAFQS/8flh/wBfA/kanqCX/j8sP+vgfyNAE/ZfoP5UUdl+g/lRQAUUU0SRtI0YdS6/eUHkfhQA6iiigDgPiF/x/WX/AFyb+dcbXZfEL/j+sv8Ark38642vtsr/AN0h/XU+OzL/AHqf9dAooorvOE9A+Hv/ACD73/rqv8qrfEP7+n/R/wClWfh7/wAg+9/66r/Kq3xD+/p/0f8ApXzcP+Ru/wCvsn0Mv+RUv66nEUUUV9IfPBXdfDz/AFd/9U/rXC13Xw8/1d/9U/rXm5v/ALnL5fmj0Mq/3qPz/If8Q/8Aj2sP99/5CuCrvfiH/wAe1h/vv/IVwVGUf7nH5/mx5r/vUvl+QUUUV6R5x2vw8/4+L/8A3F/nV34g/wDIKtP+u5/9BNUvh5/x8X/+4v8AOrvxB/5BVp/13P8A6Ca+bqf8jZfL8j6Gn/yK38/zPPaKKK+kPngrr/h9/wAhO8/64j+dchXX/D7/AJCd5/1xH864cz/3Sfp+p25d/vUP66Gz49/5AMf/AF3H8jXm9ekePf8AkAx/9dx/I15vXPkv+6/Nm+cf7z8kFFFFeseWdV4B/wCQ7L/1wP8AMV0fjj/kW2/66pXOeAf+Q7L/ANcD/MV0fjj/AJFtv+uqV83i/wDkaQ+R9Dhf+RbP5nmVFFFfSHzwV0ngb/kZF/65NXN10ngb/kZF/wCuTVyY/wD3Wp6M6sD/ALzD1R1/jL/kV7n/AHl/nXllep+Mv+RXuf8AeX+deWVw5F/uz9f0R251/vC9P1YUUUV7J5Bv+DP+Rnt/91v5V3Piv/kWL7/cH8xXDeDP+Rnt/wDdb+Vdz4r/AORYvv8AcH8xXzeZf8jCn/27+Z9Dl/8AuFT5/keT0UUV9IfPBWz4T/5Gix/3z/I1jVs+E/8AkaLH/fP8jWGL/wB3n6P8jfC/x4eq/M9F8Rf8i7f/APXE15D2r17xF/yLt/8A9cTXkPavKyH+DL1/Q9PO/wCLH0/UKKKK9w8U0/Dn/IxWH/XYV6jrH/IFvv8Arg38q8u8Of8AIxWH/XYV6jrH/IFvv+uDfyr5vOP96p/L8z6HKf8Adqnz/I8bHSigdKK+kPngq9o3/Ibsf+u6/wA6o1e0b/kN2P8A13X+dZ1v4cvRmlL+JH1R65f/APHhdf8AXJv5GvFB0Fe13/8Ax4XX/XJv5GvFB0FeHkHwT+R7OefFD5/oLRRRX0B4RY0//kJWv/XZP5ivZp/9RL/uH+VeM6f/AMhK1/67J/MV7NP/AKiX/cP8q+bz3+JT+f6H0OSfBU+R4kfvH6mkpT94/U0lfSHzwU+H/j4i/wB9f50ynw/8fEX++v8AOk9hrc9tP3T9K8Tn/wCPiX/fb+de2H7p+leJz/8AHxL/AL7fzr53IN6ny/U9/PNofP8AQjooor6M+fFH3h9a9uh/1MX+6v8AKvER94fWvbof9TF/ur/Kvnc/2p/P9D38i3n8v1PGL/8A5CN1/wBdW/nVerF//wAhG6/66t/Oq9fQQ+BHhT+JhRRRVEntVh/x4Wv/AFyX+QryPWf+Q3ff9d3/AJ165Yf8eFr/ANcl/kK8j1n/AJDd9/13f+dfN5J/Hqf11Poc5/g0/wCuhRooor6Q+eEPQ17NpH/IGsv+uK/yrxk9DXs2kf8AIGsv+uK/yrwc+/hw9We5kf8AEn6HlviP/kY9Q/67GsytPxH/AMjHqH/XY1mV7GH/AIMPRfkeRX/iy9X+YUdqKO1bGR6/4e/5F3T/APritec+K/8AkZ77/fH8hXo3h7/kXdP/AOuK15z4r/5Ge+/3x/IV83lX++1Pn+Z9Dmf+50/l+RjUUUV9IfPBXrPhX/kWLH/cP8zXk1es+Ff+RYsf9w/zNeJnv8CPr+jPZyT+PL0/VGxRRRXyp9MFFFFABRRRQAVBL/x+WH/XwP5Gp6gl/wCPyw/6+B/I0AT9l+g/lRR2X6D+VFABVOGzeO+eYlNmWK4+8d2Ov0xVyigAoooPSgDP1DRNP1V0e9g8xkGFO4jAqn/wiGh/8+X/AI+a3KK3jia0Fyxm0vVmMsPRm+aUU36HODw54ZOP3KcttH7w9fSp/wDhEND/AOfL/wAfNWP7LlZmYyxgyEhgASAODxk5zxWpT+uYj+d/eyfqlD+Rfcilp+lWelRullF5audzDcTk03UNHsdV8s3sPmmMHb8xGM1fPSjtWftanP7Tmd+/U09lT5OSyt26GH/wiGh/8+X/AI+ahHhrw22cQJw2w/vCPm9K6KqH9nu3ml2TLyq4wCcY+vrWn1zEfzv72Z/VKH8i+5FL/hEND/58v/HzV7T9IsdKEgsofK8wgt8xOcVeoqZ4mtNcsptr1Khh6UHzRik/QpahpNlqqRrew+YIySo3EYzVD/hEND/58v8Ax81uDpRRDE1oLljJpeoTw9Kb5pRTfoc4fDnhpd26FBsba2ZDwan/AOEQ0L/ny/8AHzVmXTZpJpJRLGGbgDaSMEEE9evP0rRRQkaoOQqgflVfXMR/O/vZP1Sh/IvuRS0/RrDSmkayg8oyABvmJzin6hpdpqsKR3sXmIh3KN2MGrlIOg/pWftajnz8zv36mipQUOSyt26GJ/wiGh/8+X/j5qI+GfDYLgwIDHjfmQjFdDVCSweZ7lnZMSqFUAE4wc5Of6Vp9cxH87+9mf1Sh/IvuRS/4RDQ/wDny/8AHzVzT9D0/S5Xks4PLdxtY7icitAcACilLE1prllNterKjh6MXzRgk/QqX2nWup26w3kXmRhtwXOOazv+EQ0P/ny/8fNbY6dvwpaUMRVprlhJpeo50KU3ecU36HPHwz4cVnVoEUxjL5kIwPWpf+EQ0IjIs+v+2avS2LTTXDuybZIzGBgn8Tn+lXVG1FHoMVX1zEfzv72R9UofyL7kZ1hoOm6ZO01nb+XIy7SdxPFWL2wttStjb3ce+IsDtzjkVapB07fhWbrVJS53J379TRUoKPIkrdjE/wCEQ0P/AJ8v/HzUL+GfDcbsr26qyDcwLngV0VULmxlnuvOEiLtA2ggnJBB59uO1afXMR/O/vZn9UofyL7kUE8JaC6K6WgZSMghzzVux8P6ZptyLi0tvLlAK7txPBq9bQ/Z7ZIs5Kjkgd6lpSxVeS5ZTbXqxxw1GLuoJP0RXvLKDULVra6TfE3Vc9cVl/wDCIaH/AM+X/j5rbHfp17UtTCvVpq0JNLyZU6FKo7zin8jn28L+HVlMbWyhwu4gyEYHrT18JaC6B0tAysMghzgitKS0aW9EzFPLCFcYJJyO/apraLyLWKHOfLQLkd8Vp9cxH87+9kfVKH8i+5FCz8OaVp90tza23lyrnDbietXbq1hvbaS2uE3xPwy561PSDv061lKtUlJSlJtrqaRpU4x5YpJGJ/wiGh/8+X/j5qN/DHh2OTy3t1VtpbBc9K6CqN7YveSqd6IqqQDgk8/pj9a0+uYj+d/ezP6pQ/kX3Izo/Cnh+aMPHahkPQhzVm08NaTZXSXNva7Jk5VtxOK0LWFoYmDlS7OXbaMDJ9KmoeKrtWc397GsNRTuoL7kRXFvHd28lvOu6KQbWGeorI/4Q/Q/+fL/AMfNbY6npS1FOvVpq0JNejKnRp1HecU/VHPt4W8PJKsbWyh25VS55pyeE9AlQPHaq6noVkJBrVmt3mu4ZMoEjOSMHJ9vSn2sH2a3WLIO0noMdTmr+uYj+d/eyPqlD+RfcjOtvDGkWlzHcQWm2WM7lbeeDWnLClxDJDKN0bqVYZ6g1JSdz0rOdWpNqU5NtGkKUIK0UkjE/wCEP0P/AJ8v/HzUb+FvD0boj2qqz8KC55roKrXNu880DBlCxsGOc5/wrT65iP5397M/qlD+RfcjKTwpoEq7o7VWXOMrISOKlh8K6NbzpNFabZEYMp3ngitO1gFtEYwRguzDAxjJzU1DxeIas5v72NYWgndQX3IbIglR43GVYYPPUGsX/hD9C/58v/HzW33PSlrOnWqU/gk16MudGnU+OKfqYD+FvD0TIJLVVLHC5c80kXhbw9OpaK2VwDgkOeta13by3DRhXQRA5dWB5Pb8qbYWbWcbqzK24j7oPYY71p9cxH87+9mf1Sh/IvuRRj8J6LFIkiWeGQgqd56ithhuDKehGDTqT+Lt0rOpWqVNZyb9TSFKFPSCS9DE/wCEQ0M5/wBC6/7ZqOTwt4eh2+Zaqm44GXPWugqteW73MaojKoDAknOR9P8A69afXMR/O/vZn9UofyL7kZSeFPD8m7Zaq21sNiQnB9KePCOhqwYWXIOR85rVggELzEYxJJvwBjHAH9Kmo+t4j+d/ew+q0P5F9yE9u1Yp8I6IzFjZ5JOT85ra/i7dKWs6dapT+CTXoaTpU6nxxT9TAl8K+HoVDS2oUE4BLnrSR+FvD0rOsdsrMnDASHite9t3uYfLRlXJ5LZ4+mP60y0s2tpGZnVht2LgYOMk8+/NafXMR/O/vZn9UofyL7kZ/wDwiGh/8+X/AI+a2wNoCjgAYFLSdx0rOpWqVPjk36s0hSp0/gil6GNJ4T0WWRpHs8s7bid561FL4V8PwJvltQi56lzW/Ve8ge5tmiQqC3Utnj8q0+t4hfbf3sj6rQ/kX3IyV8KeH3ZlW1VmX7wEhOM+tO/4RDQ/+fL/AMfNasNt5M0kmQd6qDgY5A61PT+uYj+d/exfVKH8i+5DUQRIkaDCqNo56AVkTeFdGuJpJpbTdJISzHeeSa2O46UtZQq1KbvCTXoaTpQmrTSZgS+FfD8MZeS1CqOpLmkTwv4dkkaNLZWdRkgSHgVtXcTz2zxIVBYY+bOP0qvaWD284dpQ6qDtwuCScZz+VafXMR/O/vZn9UofyL7kUf8AhD9C/wCfL/x81sRRJBDHDEMRoNqjPQCpKQ9R0qKlarUVpyb9WaQo06bvCKXojJuPDGkXdzJcT2u+WRtzNvPJqCTwnoESF5LQKq9SXNb1RXCNLAyJtywx82cfpzVrF10rKb+9kPC0G7uC+5GKnhbw87BUtkZtu7AkOcHvT/8AhD9D/wCfL/x81pW1n5EkblgSsIjJC4zg9atU/rmI/nf3sX1Sh/IvuRFb28drbx28C7Yo12qM9BWdd+GtJvbmS5uLXfLIcs24jNap7dOtLWUK1SEnKMmmzSVKE1yySaMF/CegRozvaAKOSd54pqeFvDshUJbIxZdwAkOSPX6VuTKzwsqbdxGPmzj9Oar21kYGhYspaOIxkhcZ5zWn1zEfzv72Z/VKH8i+5Gf/AMIhof8Az5f+PmtW1tYbK2jtrdNkUYwq56VPQaipXq1Facm/Vlwo06bvCKXog/GiiisjUKKKKACiiigAqCX/AI/LD/r4H8jU9QS/8flh/wBfA/kaAJ+y/Qfyoo7L9B/KigAooooAKO1FB6cUAFUtRvJLWNPJQvIxztClvlHJ6Vd5pPfjNAGaNYDybY4Q+59i4kHqBk+nWrFhdPdJIzDAVgBx7VOkMcW7y0VdzbjgdTTwMdAB9BQAp6UdqTml5oAqajcS21sskKhn3qCCOo7/AI4qj/bZVnZow0byKIVHDbTjk/ia2PrikKK3VVPpx0oAhtLoXcbOqFVB289z3/I8VYpkcSwxiOMAKOgp/NAAOn+FV7ydoIN6YLlgAD35qfn2oIyRkA4PGRQBmHWkIzFCXwu5sOOBjJ/GrFjfi+80iF4whwC3erQRR0RRzzgUBQpJCqM9cDrQA6kHT/Cl5pOcdqAEdgiMxIAAzk1lf2w5gRRGPtBAyuf93t75rWIyMEAgjoRSFFOTtXJGM45oAitLpbuIyohVN2Bnv6/rxU9MjjWKMRxgBV6Cn80AIOnb8KzbjVDb3kimNmgRcFgp+/jOM9OlaQzjtSNsVcvsC993SgDMk1uNGbbFvUNtyHHPJHHr0ok1pcN5MaucHBL8Ehc44q68Fs0qSP5e6LkDdgL6HHSpQiZGFjyB2AoAInMkKOQAWUE4ORVS9untnhIdViJO/ABY+mB/hV0DAwABgcAUm0EglVJHQkdKAMtNcDqjfZiN2cBnxkDHTjk89KauuMFUPakybCzbG4HX29vwrU8iLzFk8tNy52nHTPWnbFznYmex20AZb6vKpUfZ1Q79p3yDBHIPPbkUqaz5svlpavklVBY45P4VplFYYKqR7ijYu7dtXd645oAcPw69qyjqUkR8x2RgWZTAowyAdCT/AJ61qDPtSbBknauSME460AZp1Z0eQPDFgEbds3BG3J5x+XrUQ1wrGzPBuO8hdrdBnA3DtWt5aYxsTH+6KUop3fInzdfl6/WgCG0uTdI7mIxhW2jJ5P8AhTL6aaCJDbqrO0oXaR1HcfWrWMdABRg+3X0oAyodZMigiHfknHzbSeSBgd+nNDa4oYbbaRlKFw2eo5/wrU2jIO1cjocdKNikglF46cdKAMuTV5V2g26xsXA+aQYIzg844pV1rzJNiWrk/KMlsDJx7dOetaZRWGGVSO4Io2LndtXdjGcc0AQXsrwWkkiMqsCBuIyBkgVS/tdoZfJkjafBbEsYwGUdwK1CMghgCD2Io2Lx8ifL93jpQBlvrWxtv2YufL3ko+R7c4/P0ok1eZSo+zrGd4B3yDBHIPPbpWp5aDpGgx0+UcUFFYYKqR6EUAZia15shRLV85UDcccnHt05rUHU9KTYu7dtXPrjml5yentQBSvtQ+xydFZRGWK5wc5GP61CmtK+xmgKRuQA5ce2c+nWtIqrZyqnPXI60FFIwVUj0xQBl/24jSpHHAXZ1BX5++QMHj3q9a3X2rzP3ZTyztbJ/i7j8Km2KDkIgPrtpsUSwptQYBJJ5zkmgB/ftWXNqcttJcM8byRrKIkUKAOmevX9K1Oc9qQqGGGVSD1BFAGZHq7sxQwBnLlVAcAjnHzDtRJrsKIGEe7lQQG5Gf6itMIASQqgnqQKTy0/55p6/dHWgCpBqJmlijMBVpRuX5s/KM5P+fWrvftTBCgmMoUb9u0H0FP5z2oArahNNb2TyQBTKCAoYcHJqg2uFGlkaPMOVES9GPqfzrY69cdaQopxlFPPcUAZkmrSeSzRwqr7Cyh36jOBgY5/pV+2nM8RZk2MrFGXOeQcdak2g4JVTj26Uo/CgA/i7dKWk59ulLzQBlPq7RXEwaMmEHbExG0MQcH5jx3/AEpH1dzEzJDt2nbktkE4P6cda0pIY5U2OisuQQCKftHTauPpQAo6D6UnftSFgv3mVQTgZOKQyIDzIgwcHJHFAD6yLzU7i3muokRSwx5J28dAWzWqGBJAZSR1APSlx6ge/FAGZ/bSedJGIS2xgoZW4YnOB09RWpUTQRsysUXKncMcc+vvUvNACdx0paTnPal5oAz7jUltrmRHwY1Xg5xg4JxUMmt+WMm1c5PyYbryRzxx0rUKKeqqec8igopGCqkdwRQAI29FbBG4A4PalPUdKX8qTnjpQAtU728Nq8PAKnJcdwMdfzq3z7UhUHqqnjHIoAzV1gGYgR7o2IWPB6tkj9cVqVG0EbMjFBlDlccAH6VJzQAh7dKZcTC3t5Jm5CLnA70/n2oxnrg0AZUes7IgtzGRMo+ZcbSTnHAPsc0q63H82+MDAyCJAQeAcfXmtMopOSqk+uOajhtYYFKpGvJ3HPJJ9eaAKttqTXN2sQiRVIfcS+SCMe3vWgaaEUdFUY9B3peaAFooooAKKKKACiiigAqCX/j8sP8Ar4H8jU9QS/8AH5Yf9fA/kaAJ+y/QfyorntM8RWCxw2ckx83O0sen51sf2hZf8/cH/fwUAWaKrf2hZf8AP3B/38FH9oWX/P3B/wB/BQBZo7VW/tCy/wCfuD/v4KP7Qsv+fuD/AL+CgCzRVb+0LL/n7g/7+Cj+0LL/AJ+4P+/goAs0VW/tCy/5+4P+/go/tCy/5+4P+/goAs0VW/tCy/5+4P8Av4KP7Qsv+fuD/v4KALNFVv7Qsv8An7g/7+Cj+0LL/n7g/wC/goAs0VW/tCy/5+4P+/go/tCy/wCfuD/v4KALNFVv7Qsv+fuD/v4KP7Qsv+fuD/v4KALNFVv7Qsv+fuD/AL+Cj+0LL/n8t/8Av4KALNFVv7Rsf+f23/7+ij+0bH/n9t/+/op2YXLNFVv7Rsf+f23/AO/oo/tGx/5/bf8A7+iizC5Zoqt/aNj/AM/tv/39FH9o2P8Az+2//f0UWYXLNV71JZbVkijR2Y4Icgcd+vek/tGx/wCf23/7+ij+0bH/AJ/bf/v6KVmFzP8A7OuE3eXDE2QR8z5JBxwcjtjir1taeRctKFCq0KJjdk5Gad/aNj/z+2//AH9FH9o2P/P7b/8Af0U9RaFmiq39o2P/AD+2/wD39FH9o2P/AD+2/wD39FFmO5Zoqt/aNj/z+2//AH9FH9o2P/P7b/8Af0UWYXLNFVv7Rsf+f23/AO/oo/tGx/5/bf8A7+iizC5Zoqt/aNj/AM/tv/39FH9o2P8Az+2//f0UWYXLNFVv7Rsf+f23/wC/oo/tGx/5/bf/AL+iizC5Zoqr/aVh/wA/1t/39FH9pWH/AD/W3/f0UWYrotUVV/tKw/5/rb/v6KP7SsP+f62/7+iizC6LVFVf7SsP+f62/wC/oo/tKw/5/rb/AL+iizC6LVFVf7SsP+f62/7+ij+0rD/n+tv+/ooswui1RVX+0rD/AJ/rb/v6tZ0/izSYJ3iacsyHBK4IP60WYXRt0dzWbZ6/pt7Gzx3UaBTjEjhT/OrH9pWH/P7bf9/RRZhdFqiqv9pWH/P9bf8Af0Uf2lYf8/1t/wB/RRZhdFqiqv8AaVh/z/W3/f0Uf2lYf8/1t/39FFmF0WqKq/2lYf8AP9bf9/RR/aVh/wA/1t/39FFmF0WqKq/2lYf8/wBbf9/RR/aenjrfWw/7ar/jRZhdFqiqn9q6d/0ELX/v8v8AjR/aunf9BC1/7/L/AI0WYXRboqp/aunf9BC1/wC/y/40f2rp3/QQtf8Av8v+NFmF0W6Kqf2rp3/QQtf+/wAv+NH9q6d/0ELX/v8AL/jRZhdFuiqn9q6d/wBBC1/7/L/jR/aunf8AQQtf+/y/40WYXRboqp/aunf9BC1/7/L/AI0f2rp3/QQtf+/y/wCNFmF0LfxSTwrHHEjgt8+4gED2z3qg2nXA3gQxMrfKx38sCSc8jqOlXv7V07/oIWv/AH+X/Gj+1dO/6CFr/wB/l/xoswuhLSCSO5mkkiVNwCqVbIIHr7+9XKqf2rp3/QQtf+/y/wCNH9q6d/0ELX/v8v8AjRZhdFuiqn9q6d/0ELX/AL/L/jR/aunf9BC1/wC/y/40WYXRboqp/aunf9BC1/7/AC/40f2rp3/QQtf+/wAv+NFmF0W6Kqf2rp3/AEELX/v8v+NH9q6d/wBBC1/7/L/jRZhdFuiqf9rab/0EbT/v8v8AjR/a2m/9BG0/7/L/AI0rDuXKKp/2tpv/AEEbT/v8v+NH9rab/wBBG0/7/L/jRYLlyiqf9rab/wBBG0/7/L/jR/a2m/8AQRtP+/y/40WC5coqn/a2m/8AQRtP+/y/40f2tpv/AEEbT/v8v+NFguXKKp/2tpv/AEEbT/v8v+NH9rab/wBBG0/7/L/jRYLlyiqf9rab/wBBG0/7/L/jR/a2mf8AQQtP+/y/40WC5coqn/a2m/8AQRtP+/y/40f2tpv/AEEbT/v8v+NFguXKKp/2tpv/AEEbT/v8v+NH9rab/wBBG0/7/L/jRYLlyiqf9rab/wBBG0/7/L/jR/a2m/8AQRtP+/y/40WC5cqCX/j8sP8Ar4H8jVabW9LgheVr+2IQZIWVST+tZllrljq3iawFrcBtuRtLDk/TNAC+TDgfuY+g/gFJ5EP/ADxi/wC+BRRXtpaHjh5EP/PGL/vgUeRD/wA8Yv8AvgUUUWEHkQ/88Yv++BR5EP8Azxi/74FFFFgDyIf+eMX/AHwKPIh/54xf98CiiiwB5EP/ADxi/wC+BR5EP/PGL/vgUUUWAPIh/wCeMX/fAo8iH/njF/3wKKKLAHkQ/wDPGL/vgUeRD/zxi/74FFFFgDyIf+eMX/fAo8iH/njF/wB8CiiiwB5EP/PGL/vgUeRD/wA8Yv8AvgUUUWAPIh/54xf98CsvxLDEPDWoERRg+UeQg9aKKUloNbkXkw4/1Uf/AHwKPJi/55R/98Ciiu6xxB5MX/PKP/vgUeTF/wA8o/8AvgUUUWAPJi/55R/98CjyYv8AnlH/AN8CiiiwB5MX/PKP/vgUeTF/zyj/AO+BRRRYA8mL/nlH/wB8CjyYv+eUf/fAooosAeTF/wA8o/8AvgUeTF/zyj/74FFFFgDyYv8AnlH/AN8CjyYv+eUf/fAooosAeTF/zyj/AO+BR5MX/PKP/vgUUUWAPJi/55R/98CjyYv+eUf/AHwKKKLAHkxf88o/++BWbrsUQ0iUiJAdydFH94UUVMloOO5V8qL/AJ5J/wB8ijyov+eaf98iiivQsjiuHlRf880/75FHlRf880/75FFFFkFw8qL/AJ5p/wB8ijyov+eaf98iiiiyC4eVF/zzT/vkUeVF/wA80/75FFFFkFw8qL/nmn/fIo8qP/nmn/fIooosguHlR/8APNP++RR5UX/PNP8AvkUUUWQXDyov+eaf98ijyov+eaf98iiiiyC4eVF/zzT/AL5FHlRf880/75FFFFkFw8qL/nmn/fIo8qL/AJ5p/wB8iiiiyC4eVF/zzT/vkVleI44xoc2I0Hzp0Uf3hRRUVUuRl0/jRz3lp/cX8qPLT+4v5UUUWQg8tP7i/lR5af3F/KiiiyAPLT+4v5UeWn9xfyooosgDy0/uL+VHlp/cX8qKKLIA8tP7i/lR5af3F/KiiiyAPLT+4v5UeWn9xfyooosgDy0/uL+VHlp/cX8qKKLIA8tP7i/lR5af3F/KiiiyAPLT+4v5UeWn9xfyooosgDy0/uL+VU9SRBajCj747UUVnWX7tmlL40Z2xf7o/KjYv90flRRXEdgbF/uj8qNi/wB0flRRQAbF/uj8qNi/3R+VFFABsX+6Pyo2L/dH5UUUAGxf7o/KjYv90flRRQAbF/uj8qNi/wB0flRRQAbF/uj8qNi/3R+VFFABsX+6Pyo2L/dH5UUUAGxf7o/KjYv90flRRQAbF/uj8q6v4aqB8RNIwB99+3+waKKyr/wpehrQ/iR9T//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png;base64,iVBORw0KGgoAAAANSUhEUgAAA9sAAAHdCAYAAAANT2roAAAgAElEQVR4Aey9Z1dUy9b3fX2Xc7ZuBbppcg4iiICRZCJIMJJVRBFzTtuAYs45R8AAiorknENDR95cH+C57zf37xlrdaAbGmjces7e5yzH6NFts3qtqjn/c9b8V81Z9T86nQ7pJclAwoCEAQkDEgYkDEgYkDAgYUDCgIQBCQMSBiQM/DwM/I9er0d6STKQMCBhQMKAhAEJAxIGJAxIGJAwIGFAwoCEAQkDP44BYaJCq9Xyv//7v+Lrfz58+EB5ebnNV0VFBW1tbXR3d0svSQYSBiQMSBiQMCBh4BdioKuri2/fvtkcjycap+vr6yWd/EKdSPGPFP9JGJAwIGFAwoAJA/aM0wK3/vC+nP/zf/4//t//+3/8z82bN7l48aLN17179+jv72dkZER6STKQMCBhQMKAhAEJA78QA8JMeGlpqc3x2NY4feXKFerq6iSd/EKdSPGPFP9JGJAwIGFAwoAJA1ON05cvX+b58+eUl77h//7f/4vwTyLb0iAtBWoSBiQMSBiQMPAXwMBUg/hYwi2RbSkANAWA0ruEBQkDEgYkDPx6DEw1Tk9Itm/dukVtba2YMi6kjZtenZ2dYs65pLxfrzxJxpKMJQxIGJAw8N+NAaFGrre31zwGm8biid7b29sZHh6WJkr+AhMlku3+d9uupH9J/xIG/jswMNE43dLSIq5oT0i2pXTx/w6ASI5A0rOEAQkDEgbGY0A31M7nj3UM68f/TZKXJBMJAxIGJAz8tTAw2FHDp+/NqHV/rXZJOPnv1YdpxXtaZFunVtJSW8G1MwfYnJtN3qZCim894ltjO0ManXkmvbHsPNu2ZJGTbXrlULB9LxduPORLQycavd58rQmEWpWS5u+VXD17kPzsLPK2FFB89THVTZ2otOOvH+5v59XN0+TnbeN2aS3qKQMiNV8fnGFrnqlNWeTk5LB9536u3HpKdUs3Wqt7DFBWcpz8Pcf51DYwrr2mdv8V3lXdXzm+Pd9C3oY+7th7iEdlX+hXj+rmr9De/5Y2mPRy+MpL+jXjMWz6+5HbpSjV4//+r5KTZrCNN3cvUFiQz9n7n1FPsCI03q6zyMnbwsEzl6io60Brw67/XB90tFY+Ye+mzVworf1L2+D0+vmf2i/bA2r31wcUbi2000/bvsf05DvJPQZaKTm+h70nSmgbmOQ6nZIX54vYc/4NGqtxYZLfTGA3P63t/7H3/++yh1+CB3tx/R+LoYnscnpxnLqnhrOHtnP47H161BPd0/b3fyk/9wN61mtVlN45xpb8w3xuH/wbjrd6lA2v2Z69g/etf+2Y/Zf4gB/QudQO27b8M+UybbKtV/fy8HQh87wUODo54+bqirubHCdHB9x8w9ld8hqlMSipOJ+Gq9NM5M7OuLsJ17nipnBG5jgbD//5bC9+Tq9KazZmvW6A58XbCPdzQyZ3wk28Xo6TgwMefmHsuFrGkAVZGWr9wN6slXg6zWLmDE+KrpSjmjIgUvFkfyLODjNRKBTmdrkqnMXneM1dzMHbH1GaJw16KUmPQzYnngdfe81t/ZlKmPRe6l5ePbnD3Wev6ZvC6Q80PibWTc4sB7lRLwaZuzs7IXPzJbXgDA29qn99H/7lxq+ns66CW1eu8Kn537+Jn0kvLt5LuP6xBf0YeZj+HrfjCgOqfxfZVlN6NhdvhSPO7j6sP/oC1Zh2mnBqy67d3VxwdnLCa84i9t/6YGE/P8OJafly7wRznBSsKan4D8Lvf2q/bOu88cl+3J197fTTtu9hwuCffu/9Qnp8MCHx6XztnfhZA7UvWRefwoPvff9BuJu4v39arhP4DPvu+99lD/bJZJq6shPXv+TZf0r30+zntJ81QRynU/L5+QPuPHpBl3J0MULVXE7SAl8WJu2nWTW9tv2l/Ny05TSCXjXAlR3ROLvF8KTxb0pWtb1cKVjNltPPGZZWt6Wx6wfs4Gf7yGmSbR01ry+wwMOBgKgkTt9+xntxC/NSHt04Q+7q1Ry/W2VeAag4n4rCwZsth69RLlwnvN6V8+RWCakLfJB5zeX0i+9GIOhpfn2a+V6O+EYlUXzrqeHe78p5fLOE7DVrOfrgMzoLoTU+PUT4gqVsXBuP3MmLwsv2ku0EZB5z2H3+vuEZHz7w/l05D6+eZEWYG24BC7j1sdXYLg0tVRW8Kq+kRzk6MfCzFTHh/Xq/kBYXSHBcKl8mCQqF3wukLcbFkfA1u3j59p1B3kLf3r7g+NZkXGVe5J16ybCFDCd87t/5Gr2K8svb8XVSsP9xw7/d0Zj0MmPG70Sk7OF7rzWOTH+PKbz8byTbvVxcF4ujdziHr72gpmXAytYscWLTrj+85/XjG2RG++MWuIBblW0/Ue5CEH6cYAc5aef/08j2f2K/bAenjY/34erkbaeftn0PSxz+qc/2+FWdilfn8wlL3E2jUvMT8fyL+/a39d16lN3NlL95y5e2IUneP6JHe3D9I/f92/+ml/NpsTgGxXL/i8WiiaqZ/QmR+EYlUN48uhChU/Xz6UMZHz83opomWftL+bkf0JtAti8XLkXmsvTvS7ZH9FTf28m8uI2Ut0n7VvypsfIHMCQ9b/wYPz2yrVFy53AqjjJvjj2pRquzWIXT61ANDVk5JkNQHsiJe1/QWipMr6HhdQkLvORErz1Oh0ZomJJ7BatwUszl5KMv1ungeh3qYSVq82qzoSP9jZ+oqGvj+4M90wjihJXtBGQ+kVwub7ZeZdSp+Hz3CCGuTiQU3mLALierR6PRoNFqre9l7K9Oq0atVqObIrXWdJ2VTIV7TGPwnIy0qdrfs2GRPyGxWXzrHp3BnfC5lvqa1meDPLTa0WcIhqfX6dCo1daYsXFfU3umktfIyCRyt4ds63VoNGrUGi26KbMhxhvOdJyJSS8zZ85gpoMHeaefM2iR0m/6+0RkW6fRoFZr0Fnamw3ZTdkmnXAfQQfWujH8boJgxMZzJrPr709OEObpxOrdjxmy+K1WbbCDcfi2uEZoh0n/1tdNn2zb+zzxOq3Opu1aytOM3zG4trxG+Gy6biJ/YH39+H7Z2x7r+0yNT1O7psK76Tpr+du+/3RxaR2ETmK/RkwY7q9GPR39TGYjIv6NdmSHX1UP1rMrzotV+64zaJFRZZa90Z6mat905GRb/7pJ7HZUN9N5jrkPRlmb7GVyv2tox1T9Fe6t02ntGvfGtmPy/xufr9ain8Bnm/E7hZ1O/pxRmdq87hfoXfR7NnFusBO7/f8YXE+tB9P9JxoXppDFGP89YhxX7fN/4+89UXsN48LEerepJ6u2TTC+TUC2p7yfsZ9j4xzhd9Z+bnwfRyYdh21cb9WPqf2m6f722KnB7q3lOn2yPbVdGuRpnx8TrjXFAZP7o9HrbI1XfTUPWOAdztEH38wLgFPq1UrWU+lC+rskT/sxMCnZrqmpwXLXcb16kNv7k3By9uLM66YpA9QJg3LBmLo+kRrtz5y4tXwTV2wHuVewHJl7GCee1lmT8ykMYErnZvX7Scj2yAhDDW9YNd+dBYkHaBHThwZ4emQnyZlFlDYYUmqEIOzYujRSiv7gRvFBUpbHEhe/nOzdJeY0bVVfC4+Ld5OyIo642FhWr9vMnbLxNeXD3Y3cObuL1cbrVqZs5MydN/QNa9EMd3Jx+yrcnGfjqHAleuVqrr9rmXDGf1LSpm3nRMoSAqISeNc8TG/LF87tyWPVslixfctWprL79B2a+kyzgCoqbhwgJTmLm+XNVvro+nSbdWlpnHxQzpB2hM6KG6xNWcuR4muc3ruFFXGxxC9PoujUPVo7O/n0+gYF65LE5yxfncn5h1Xi7ywN1R55DdY/ZV2acN8SLh7bQZLQ9rhl5B04T2336EpI/ZODLI/0wWHm7wRGxpB66LY5K0GnGabmwxN25qUSHxdDXFwsiWmZnL7zhg6LNDLLtv3Zzya9hCSsJSXCC7fAWO5arPya/m5NtvUMdddzv3iPAV+xsSSn53GvvHbakwN6dT9fXlxlU9oK4mJjWL5qNYcuPqV72DBZptcM8/ziNua4yvnNwZmI6JXsv/Zuwprtyex6oO45K8LdiUsvoXdER0dNGce3bWCFIOvYWJYnp3P06lO6B61XCiezg5GR8aR0RK+l+eMd8tJXs7HwBJ/blIxM43lDXfXcOFFAwjIBqyvJP3SWa6d2krohn2dfO82+Tahfq3n/iG3rV4vtF3F98jZt/WorO1T1t/P6xinWJ68UZSzgcv3m3Tz5UGtzbwoDpkb7tWr/dYv2JLLz9EO6jfX7qv46jmakkrLtHC0Do8/VaQa4f2YzSWt3UzFBbZpWWKF5eY1N6QnGdsWSkrWVB+/G4EinoeXLS/ZuSjPqaR3HLt3g+NY0Urafp2VgdNVHq+zkxbXjpK+IF69dlZLF5WdfpgxoDH7ai9xDF7lwrICVgv0uTxT9RJc5a2gs7mOIX76CTfvPUtUyaNbLyIjRL2/I58L1GxRlG/Rj279oaHj/gIJ1iYb2rs6k5PIFEqMDJs0Y6q95xGIXXwovvrGY/BXa18DDkgOsWSn0P4b4ZSvIKjzGq6omi8nmsf2wZb86GsrukpWQRNHZm1w8tFn0x/HLDfpv7+3h66tbbF2XTHxsDCuTN3Lh2SeLthgGelVvMw+L91r7iXe1ExJSsz/TDlFb/pCirDSWGe0zMT2Ts3de0tk/qu8RvYq69w/YvtHQDqF9RX/co11pMdluoY+Sa1fJX5tAXFwcqzO28+xTA49LtpO8ejNvGy3T8bV8f3mFjIQUTj8T9mIwySOZI4+qR+1Lr6ax8im7sww+Oz5uGRkFR3lb22Uel+y1U3PfxZhAT+e352xdn2jt7/Qavj2/wIYk6/FW3d/Bq1t/sH71MoPe45ezfss+Hr77jtJiMsYe+1B3fuPA1nXkbT/O9QvHSFsVL+Jo84ELtAi+Raeho+YDp4pyxfFU8J0rElLZf/oONR1KCzsYE+wZybb/wnhKrl4gJ0XwR7GkZG7nUVWbWV6C/+xu+ETx3jzj/WNYvjKZA2fv0zJomIzVaYZ4dsEevY0g3K+z5j0nCtYZsBS3jOwdJ/jSOkUZ10ADR3ZmsjF/BzduGNsbF0dqbhHPv7XT2fiFi0fySVgeS3z8cjYfKKGuZ9QHDjSUsitrFTsPP2LAHOfZwtF4sq1TDXL38Gr8XZyYLXNhYXyiGXcm/Wzdd41OY/meKc45dLKEQ/lCP4WxI5kD5x/SMzSarTZhPKpV8nXMOHzk8jP6LLBjjU+Dbk1xz45jpzm+06iv+AS2n7hOs4WdagY7RL9s9kvxK8bZiWncaat+w7GCdYZxOW4Zazft51lVi+jDbZFtnbqPl5f2kZaczN4Lj+ge1qLXDBjiinTTmBdPWkYBd97UMKy1xKWO1m8v2LPJYL8rktL449JV9hVmkLXzMA0We2bYEwcKCy29zV/NuBDwvWxlMtuOXaaqqcdsG8O9X8gNcSVx3w0G/4174djSqfSdJT7+Oz6bdilvbW2ltLSUF8+ejJ6z3dPTMzrgCY5Mr+bbg6MEOzsQEp/BubuvaWzvnXC1crKg3NaKbe2jfQTIZxMSv56LD17R2Nln12ZLEzo3s/O1VObkZFuo1UmM8iYqYZ+xVme8k1b2VLBGICazZhM0N4rktFSWL45iVc5RGgc16LU93NiZgqfjbILmR5O6ejkh7o54hMRyu6LV7Ax0gw0cz47D1WE2wZExpKcms2CuN67eUVz52I56sJULW5fjoZiNk4sH8avXceNjp7VOLPpom7QZ+q5q/0TGkkDmxGzgU2sPLy9tJyQwgJiVq9mwYS1xUcHIZC4kFp6n01g33PT2JIHOchL33x5didUpubszAWfvSC6XNop9Mch/Fg6OMuYK/UhbzeJQH+RyVxbFxBDk7cOi+FWiHOa4O+DiHUlJ2WhWgb3y6qk4J048zHZwJCg8mrT0FKLnB+Pk6MzKgmI6hg1BQs3jo8RF+DH7t38SOH8pG4/dQymuJOuoe1nC4gBXPP3nsmp1OmtWryJyjicKzxBOPKhEY1c2gyWepv5s1su2c5TfOkqIh4KodQdo6DcQTvPfLdLIdcpW/ti8DFeFgrDFy0hdvZK5ngrcQ5ZyqbRhGu1U8/nabsI8nPGYE05SSgrx8/2Rufiw7uhD+lQ6hEm0FxfyCXN3Zqajgqi4ZA5c//gDZFtP3cti5ns5kVD0kD5lJ3ePbCQwIJj4xFQ2bljD0jAfnJ09yT58nwHjgDyVHYwn20KQ/IwNi4Lx9F3KhWdfRJKjsfN5ek0vVwuTcHWYReD8aNHuIud64zR7Jr95WGa86Gkuv0HsXA8U7gEsT04hZn4wcrkb6/fdotc4gOu1g9w7sBZvmSPBEdGkrV1D0rKlBLrJCVi0kdd1/Wabtx5kjWR7xm84ufkyd/4CkpITifRXMEvux7bLZQxr9WiHOjmdOQ+5WyT3q7vN9j/cWsqaEDlz1x2l3UxWLfGop7/pHXvXRBEYuoC0tetYm7KcYHcZboFLufK20bwZ5GBDGRlLg5A7u7FkeTIpq5bi6+GM48x/4Bq9nUYT2dYM8vBYDt4KOb6hi0hOXiXi0sVvIWdf1E66+6vBTzji5u5K4LyFpKQkMz/QFUeFF9svvzOSSA3fX5awcsEc5i9dyfr160iJj8DNyYF5y7ZS3WWaVDP65d9+Q+bsTczyBCv/cu5Ng7kMYrDhBWuiPHFQ+LFsdTprU5YR7O3CrN9/m5Rst746gbs8lOMWmVm6oTZOb1mOq6sr4YviSUtPJzF+AT5uMkJXbeNbp4Gk2me/Rv3/8x/MdHRlblQ0q1OTiZ7jjoPci6WxS5nj48+iZUmkJcYR6OqEwn8xlyz0ph/u5mJRKm5yGXPmR7M6KZ4gNxmeocu4XdFm1q817gSM6Gh4forFvi64B4SxMjmV9JQEooK8cXady8G7X432r6f53QXi57jg5BbMssQk4iMCcHR0J2X3LXqGTSRjVB9yzwBilyeSkhjPgsXJPKis5+PNPQS6KthyucJM+PTqPkoKluLsGcOD7wIpG518Gi0X0dHwqkR8vqOrH3Grklm9IhofVxkLs07RPiT4UPvsdLwMhN9dJsrHkcT9j0f3qLCVGaXu48aedXi6ujA3cimpaemsXhGDv4cM/0XrKG0y1rbaaR+GOMOdmTNm4xsSSUJyCitj57Ms66BIJvvqXrB+cQBuHn7ErEpmbXoysRHBou/ccOIBA2Oy/Mx9M5LtGTN+Q+EzjxWJgryW4OH4Oz5RKbxpME52aPp5WbKHhXP8iV6Vyob1a1gWGYjM0YXlBZfpEuSqU1Nhl95GGGwuJzcmBIXRfyTEhOMqk7Fo3T5qe0fJsbmdprjFqr0hLEswttdpFn7hi4mZH0RA+AKSjeOW4yw5y/IvGto3MkLvl3vEBc0mLu0cvaZ72sTR+DhOO9TLvUMJBLk64SB3ZfHKNI4+rRf96/g40LRiPZNZs2cTHL6UtPRUQ5yj8KKg+LW5Nth2PKrh+4OjLPByxtVnLquSkogO8cBR4UveGetMt7EyMsU9v8+ahd/cBaSsSSMmPACZzI2N++/QL2aG6mmuvEtKbBhhC+NZu34d6YnReMoc8F+YRql57xo9nZ/vkBrpiYOzB0uXGew0wF1GSOJOavtVYs22VRq5Xs376/uZ7ysnPGkb7+t7xfGsv7mSHSkxBIUKbVrH+rQEQjyccPNbQEnpaHw31FLKhmhfZju4skR8XhyBXopx/tfeOFDd8Ymty0ORuXiyJD6BdempxC0MxVUuI6mgmPYhwySgeqCVvctd8Eo7QqdUBmSOG8biS/q/Zcz06z/rdDrKy8t5+vjhJGR7ZASNsp3rBzII8JDjpPAgYsFiViSv4/ilJzR0DVsFldMl25qBVi7vWk+AixMyhQfhCxazavU6jl1+SGPXgNW9LQFi27lNJLSfR7Zl89O4U15Nv1JJd0sTbd2GAbf782WivBwJTdjK22/tDPR1UHplJ6HuDsRmFdMpOkcdX+7swlfuwJKNu/hQ14VysJ/Gqrc8fFJKl2oEvV6LsrGM5KX+BC5Noqyxn6FJZuhMpC0qcz+fq2upr68XX7VfP1K8IxUXhTtrD99nSDeCdriXr1+/0TkwjFo9TOf3V2QvDEI+J5aH1QZnOtzznS2L3fGIyqW6x7Dire6oZGN0EKEr8qnuMwRaBvk7sGD9Tsqr21EqB2j6eJfkcE9mOAdQ8Md9GrsHGOzr4O3lIkLcHFmWe50+4+Bon7xGMA0689MKeVPVyuDQIO3Vb8mPmYM8MIZ7Vd0iRrRDPTw7swlvRzlFNyrpVxoDYPUAV3fF4CSby4lHFfQNDjM82Evd1488ffaaDpuEZSIc2f+9SS/CynVffydXdyfgpvCgoPgVSu1orf3oyraOxjcXiXJ3ZNHaPXxq6WZY2Uvl4/Ms8pATtvYk7XYOHuquz+QuC8IjNI4rpd9RDg3T8q2MzSuCUfjH8bK+jxG9HrWykZPJS3AMWMLVskYGh9QT2pvBrn3Y/scDaowYE7D2uewBm1eE4OaziAulbehHhPt28eVrDT1KFRrhFIOPd0iY54XHglTKWwXiNLUdWAfhH+lvfs/2hHm4+8zn4K2PqMypw/Y8bwRhpSDO25HAFZtF+1QO9lFdeoUVIQpmWJBtnaqbc9kROClC2HvtLd0DA3RUv6UgLgRn/xhufzKsgA93V5AZKMclOpfS6naGhofp72qj6t1LXpbXWqx2jsWMiWz9RsCiNdyrbGBQOci3N5eJ9pbht3w3TQLJ1av58uAgwS5yNp4tRyPajY6vt3bgofBlz5XySVaVdfS21lD5vYUhlRqVsofyq7vwljsRXXSZfpVODKrLru7Cy9GB1F1XaOkeQNnXzpOSArxlM63Idl/1M5JDhUmENTz41IJS2c8nIy6Dk/dbrbxb+mjhs8FPzMJn8QbufahjYKCPL8+LWRwoENXN1PQb5KPTDtFU/YmG9j6x1KOvtZqj2bE4yrw4+KLOGDQYg2eXYHYUP6K1d9DsX+a6CX62hG5xMkfHx4uZKBzdyDp8m44hNcr+dkrvHCUyQDYp2a66koHCK5ySNw1mW+ipfkj8HCcilu/gU2s3wyoVvR2NvH/9nHdfTdle9tqvabJlJhGriyivFbCjpKHyIWvmu/L7bG+2/HGX5q5+hge6KL+5j2C5E/G7rjIg6G1ET9vHWyz1c2Tesk2Ufu9AOdhN+c2DhLjIWLzlnAUZHoM9XQ+XM2Nx9ArnxINP9CuHUQ700vj1Pc9elI9mvQy3cmLjYuQeoey58pbuQSWt1eWi/5D7LOSRefJnVB9FF57S3qtkoLeThlrDav9QUympEV5EpR6kddjQFmXLG9ICnInK+oMOsT/jybauv549qZE4eYSx+/IrugaG6O9q4e3z+5R9NmR52WunY/FoIOn2ke2h1jJSFngyZ0kmb2s7GBpWiTZe+fYZrytqzRMI9tqHgcx54Ds/gdvltQwMDdPV0Uh9mxK9Tk35lV14OzqRdeIRHX2DqIYHaav7wvOnT6ntELJ4xujT9H8jeXWds5Bzj6roHRyir6OByzvX4u7oTFbJB3NbBbJZ/amCjr4hNGoVrdVlZMd6Ivdawot6w4q0XXrTqXh+LhuFozPr9lwT/Ud/RzUlBXEo5H4cuD0+G8PcfmN75b7zOXa7nO4BQ3svFqbhPGMGYSs28/JLs3nc2rQ8EGfvWF41Gtr3Z8i2MO4Nd1exc0U43vOX8+xLB0oRhyNMTLZnMWflZl5VtaIcGqTp/W0SwzzwXbKByk7DpIKteFTXV822pLko/Bdy5r5gb0oaPz1m/UJ33IOSKGuZeCMyU9zjvnA9dz/UMTikpP3LMzIXBaAIS+BZneG3ep2K1roq6lq7UWs0DHY1cmFbKi6OzuRerRQnH/Wqdk5nx+Hk7M/WU3dpE+20nQ+vHvP6Q42IDcuV7cf13Xx7JvhoF4JiM3le3W2exBRKBnpb66iua2FYrWF4sIvXJduYo3AgPucqveLChY6Ky1koHF3ZsOsyTd1KBnpaeHA6H1/Hf1r5X3vjwPrn+/B0ciFt9xWaugdRDSnpaK7lzbMnfLLIftIqeziR7oJr7A7DOGqyEel9Yv8hyeaXy8Zusi04Sa1qgC+l99lfuJm0pHhC/V1xcnAkLG4d9z40mp35dMm2cG8hNeVb6T0OFuSSnhjPPH8PnBxlhEVv4E5li80VPVvOzezMx4Hn55Ftt7RjdI8jaDrKzqTj7CjMdj6mpb2Djo4O2r6/Ys0iP9wjEilrHmJE18nZtdHIfRdx9d3oLKAoA8v6buNgNJ0N0mb+/jtymZPVy8XVk+QtJ/huJM0m+Zhq3NSqdk6tXoqDRyRXjO3Ri7P063BX+HGmTAhshJXhs0R4yck6PZpaaZL/toulFrvBd3M2ZSmOQsp01WiGxFDzW1ZFeBCVYErTt1NeI6NkO/34XZGkGvqg4uGelWIN/hVTDb6tlQmhdEHVz5VdS3GS+1N07jG1TcLgqhHTsgU5mGQy0btG2Udnp0Gfgk7FV2c3Q2rT6o7tAMiSbAtBcn/jezYu8MNt7iqe1HSaN7Yzk23tMM/O5uEqU3D46Wigr1F2cGRtAM7uSZR12HMkh572ihss8Xdkee5Fek2kVKeitGQ73k4Ktt8zpWuOn/mfSA4Gu/4Hs2Y7WGFMLnPE028e+y6/sEqrFO5jqsVT99WxY0U4s4JiDbv722UHo0H4yv0XObh+ETJHT7aef87ABCl4Ez5vZIT20pO4y38n7dgdCxwNcCUvFiev0ZXtofYy0r1leMZvpaKuxaDvjjaeHEvH2cEVEe+6EZRdn8gQyHZEMrdefhQn3Qz7S+inSPk39mu2jNQ/XpsJs0HP/ji7J1Jq1LMQ7K+J8iEiYScNQpqnuoOTG5biNT+JV7UTB2qjOhytzez+epcFCkfc15wwlFdolNw+lISjswtn349mzii7PrMh2NmCbGv4fOcwQY5OJIjeeB4AACAASURBVO2+QbPRt7XUV7ErwQe5WxRP6iZOGzX4CXfyi1+aV4FGVC3sXxWB27zlvKofi2ljLeDwAK/ObsHVQc6akkqjnRrxGhjLPQv/omouJUEgdQmmXYSV3N66AievCC4ZM3FEmfRWkRozeRr552sZKHwiKHnTaA4w+6ofER8iIzgyg7vvv9DZO4DG6DuENDHx3nbb7yiu086+NxN6wU+d37oAmcsSHlrIU9n1jlRXOR4mvQkbuJVsxc1JTs6ZF7QZ9dH0/R05UXJcAtL42DkBMdP3cS0nFif3QJHQ1zR1ohzWiKnn5n6MjKBseElChAuhMdmU1rQZbKCtifvHs3B3cCb74kejbGzrw4w/XT83t8ThHhLLg29CqqeOLze34+YaxOG7lcYVeAt5GDdC7Px8m5hABxanH6XZqsxHb06Tt9dOzW0xxwT2r2yr2spJWuiJb1gCV559oq2rD5WxxnpUXvbbxyiZ20OTcfLB3D6dinci2ZaRVHSOz7VN9ClVhj079FPsL2GMF4JiU6nqMaX562kuu0Ckt7CC/2R0Bd8kB2MN8fBAN8VbInF0duVCpXHMtkNvwgLMkTQv5B7x3PxYZ/STHVQ9OYqffDYLt12g35h1Zu6j6dkW7f3cbWqvjua354nwdCRx74PR8+2FPYMOrcbR2c3cvj9FtoU2TFCzPaofU4ajabLQ4L/Mm6bpujizeom48ZrptBpTPGS5Ya8Jx1GJu/nU3C7KqL2lnos7VyGXubLniWkScXwMYSLbqw/eZFBcqBGuUXJ/x3Jk3qPxmqVsDbXYQ1TcOEjA744kHjDoXbDnxAgFYfFb+NZjXcplwrGZbCuWcPZaMYnzvVEERXP7Y6vZD1o+S/hsqrEW4o1o/5lT+l9N2zsSF3hakG3748Cmlwdwk8mJ37if8s/19CmH0AixjV5v9qFCm8xk2zIzy4Q76X3KeHesjqX/j7fNH5HJtMi26QF6vQ5lfxc1Ve+4dnwrcxSzCFm1lW/dBiP+EbJtde++Tuqq3nPjVCGhbk4ExRVSM4YsCtfbcm6m+4x//4lkO/24uRZ49DnDPNmXgGz2LHyDQ4mKjDC8IkLxkM3mN9NumP3fyYkPwX9JMpUdk5C1HyDbAdFrOHbyNGfPnhVf585d4uGrD3QNmurw9HQ3fuLcvs0kiHWXMcTHxxDsIhuTRquj4+MNlvrLSdh5j0HNILcPJOHqFcdDMe3PAD7b8rdN3sYPYnbKy4Jsrzlxz4Ik2dDnBGRbrPMtv8rKeZ7I5O6EhkcSHSvUbOdx+fknhkxkdAJH/P3eLpYtNerTpNflG3j4ud3KyY9iwSAfa7KtF1cuvj4+TISHI7FZp6n+9kjcRd5EtoW07uv7lovk53zF6ESFeRC0e5dQLTVPTxMqG5MmaWea3dh+mP5vsGtXkrKKOGXEmIC1C1duUvqpjmFziqMWsTZsewYrlwt7F8SwLG4JPs6O07QDYxA+YwZyLx/c3FyQOcpYvesiPVZBnB3PM/uLmUyFo4EGw+7+jm4+o3YcGUGovzu//fMfrDXiUKfu58nxLAKdHXDxCiBq4RLi45aTXXCEd7Vdk2BjPLkQZKxTDXCpcIn1brC6fm7vWIVr0GJufeqir04ImjxZlnPOuIJreyDQqnqpeH6FTWuTiI8T9jiII3ZRKI7//AduRv9lwpVAti3xphpooDBaMUq2jXblOWMGbgGjvi0yYh7+brPFIL3EAq8mvJjebfuJHs6nxVjsEqxH2VXL3bN7SV1lqo2NIyrEm9+tdqO3178Yr7PIWBDbY4dfbXhxADfnEI7f+2qeQNapuri6Nw1vhRMefkEsXLSE+BVCTfkZPjcbsq/st1/b+jfpY+xuwKbyJZPeRrRK7h9PZ8aMmfgEh5sxGjk/DG/5P5C7LOXphEf36Gguv0p8sBdOCjfmzV9ATEwcKWvyuPr0s3kSy0Bm/omj3IvwCJPvm09ooCezf3eyIG+29WHSvbCK3Fp2jhB3P7aef8PwUBsnNizGPyqJ0ibThMBYeWipeXKaULmM1cdfm3Uwek+jf7XTTsf+bjor2yOaAR79sZkAdzlungEsWLiY2PjlYk3sm5pOQ9umYR/jx0FL+9WLadn5K+ahcJIRFDqPJdGxrExM49jl53QOTTIxbBPXNiYV9Fq6ais4uzdP3LdCrHuNiyHER7BjSz8wtd5MfuJ3B1fCTONiZATz5/qLfsZ9ja04ydhfe9srjMkC3k+kW7XvX0+2x56mMB734/2cIP9LRHn8hszVnwizjOYT4ucq+rX0SY60NJHtqcYrdV8Lz64dZ23SCnGPB8HXL5oXgINAtsUyCT3tH66x2NeB5fm3GZhok0HjbuS/z5Th5+eJu6scmftcTjyuNk8IC7YklIF8enaVLWuTWC7ufyOMLWE4zxbItmmSwl7/OxoH+k0WN4+MMNz5jR0pUWIM4B88j8VLozHvOdRrKjMaQT3YxJ5lCrzTjv6yrMXxPsXSjqXPknzGY+CHyLaVIDXtnFm3CEe/Rdys7BADzMnItq77s7hBWnBc2qTnnArP0Ci7OLM5EplLMHdsnHU93rmN7+BoW22QMwtypWx8w6oIdxYk7DNukDbemY4Leix+PzIyzNO9q5A7ubAkYQ3ZOTnkWr72nKSyRcnIQC2bl83Fb1EiH9qmrmmazsp2zPaL9A5pEHa/M7ysZ8PV3V8oWBaCk4s/CWnryc3NY3tRIavm+DJrbFA61MyB5EjmRG/k/bcP5EW5EplXTJcFybEt//FyE3QwPsiwU14/g2yLetLR/OU1R3flk5mxUayFnCOURHiGcujB50lSfkdoeHWOvKwNZGy0eOXvo7TGkL4+ijFr/I0l2+J16i6uFyYhcwtm0+4dRMkcsCTbtw4mWAUVwm8mCsIneq6Qfl3/qphwV9Nga2rX2KBW+N62vmzd22TXx+9+RmXGmHbcLufK5pesWeCFk1coq9dlkJeXx46dW4gOcmemadLJLjswtvef/8DR1ZeC01c5tTkOT895nLeozbXreQLZfroPV5kdZLv+CUsVTijmLmZDZpa1HefkcOl5xWimjaqPdw8usH1TNhnr01kVE4m7zImAJRt50zhRCYwtPUys57b3Jcxx9mJT8TPeXt9DkHsgx18Y9k2wpSdhcqny/kFCPR3xD48jIzuHTflbKdq2Bj/HWdZke8fScXgzBdHmmm2dirKLhXj89hth8avHySN/exGlLaYNFk1YG323x08IaY7iXgWuHixdZfCfWwsLyUhegNO/mGz31T5ggcKXbSVvrfyCerCdF9dPUZCbyYa1aayIDsPVaTahcfl86xwS90Cwz36np/9x445Gyf1ja5g54zcWrVozTh/bdvzBt8nqZXVqmj8959jurWRtXE9q8jLmeitQeIRw8P43kUD2fL1PbNBvePotZEP2mLFscwHFj78ayxqm9h+qvjq2x3gTmLifbx8fsjLci5VbrtJn3kxprDy01D47Q5hCRtKRlxPuITEwHTu1GqttkFDh7xNM1gqlV+8eXmLHlhw2rl9DYnwkHk6z8Y1KMdTETsM+xo+Do3ZisuXe5i9cOrKT3IwM1qYmEBXsjqOjB2kHHxjKP6z6Yvy9neRV1V7JluVzcfP0JWHtRnJy8thRWEjyQp/xfmAKvakG6ilaomCmcwgpGzLG4XDnxecWE7Bj+mlne0WZ/G3Jto6WsosscP8nPqFxZFrGg8Ln/O2UlE688a1dZFvbz+3da3F3cWNBfDLZ2dlsKdhBbuoyFBZku+PjdZb4ORKfe4O+Kcj2b//8J57zErl46xZr5nsQFJNDVbuJzGr5cms3c91dCIiKY2NWNps2b6UoJxV/Z2uyfSE9FsexceU4vdsfBwqTZENdtdw6e5DcnEzWpSWzZJ4fMpmCVduKzXsODfdUkhPsQtK+W+My7Uw2Jr2PsUdbPkX67qdmAdhJtnV0tjXQ2m1dmy0AVqdq5eS6pcgCo7nz2ZCKaArKxx39NaKj6d11Mb11ccp+WoQ0KmE3y/rvtPVZ7jhrAIJW2UHx5gU4uS3g/vfxKZO2g7iJQDQZ2dZQ/fQ0Ea6OrMi9bKw5GR9EjAt6rMCo4/O1TbjKPdlS/EqsjzYYtB6NSj2ahqPr5drmeJzdQjn1tM4YsAhy0KHWmtKpft7RX5ZOpeNdMb4yGUmFwkYjpmf1cE44h3KsUxzR8vnaNjx9wsjbshEfjxCO3KuyWmWwLf/xchPaMD7IsFNeP4lsC/U9Q2LqsR6tVoOyr5OPd44wR+HI8t3XJj/nWjzuQ2M46k047k18CcdmmGRoG3M2yfbICH1Nb1kf5YmziwLZP/9hJtsjumHeluTjIVOw82G1eWVUO9DMoXQ/nP3W8r7TNOjZfqYJc91f7hEd6MDS9cV0mzZ/E9JPz23F08mNnY+EXYCFe9jWlyVuTJ8ntmvrttQ8LMTF0Y2NRx/Qbwqoh5vYlxApppGL553aZQfGIPz32cQXXqZ3WENv9ROSwz0IWZXPpy5DJo1dzxsZofNjMZ7Os0nafxOlKS1PN8DtHSvEtDzTkYBDXZ/YOEeBd8xmvlvsdj+iF476s1xd0qMcHBBTYQUsaNRD9LTXc2FbDM7yOZx+ZCAuJvmNvo+Si5Qz70b1PNTBsbV+OHun8d6iPlPV18DOeG984zLYkhKAV/RWqichU0I6csm2SBzlkZwvbTJvljVQ/4hoF8dRsq1RcvfoahzlLpwu6zAPLKqeKvIXWqSR6zXUPDnJXGcZyQcejqZ3Cil7WkMK8mjfrLEgfG/wE55sOT9KXvVDTexNiMIrIoG3DUMoG1+zar4LobFbqOo2ZuII5OfSNjx/iGwPcb9oJTKvcM6/bTL7X3XbB1KW+lukMY5vr0AOC5d6Er/rCgOmo/p0anp7Bw2y1GtRq4bobPrCgYwlODr7clVIabfbfkf1P7oh2MSTLePGHZ2K91eK8HZ0JrvkvZVPFvVhNS6N759msAelypBVpdOoGezrpPzmfsK9ZrMs84q4p4aq7T2pCzwJWprF557RDCy9Tjtml/2p/YdeO8TzMxl4u4WRvy2LYPcQzrwZ3TDUem+GCrEmvff7E5aFyJiXUETdwKifFcpETMd/2W+nY2UglNlcZ7FAPjZfo99EPnRDPP0jE1cnBfsfNxjsQa+lr6ffOLmmR61W0dNWw9mtSbjKXDj6shnBL9hrH+PHQeu2aVVD9Iubv42g12pRKfuo+XiH1cHOuC3bRbNpw8KxOh5HYoT7jp1U0NH4uoQI19nE5Z+j24gBcTJ3u4Bjy5Vt4fmT600z1MXJDcHIvaJ5+H10A0fhuRrNKGZs+ga72muUjQ2y3V/7jGWhchYmHjEeISvEUBreXd2Nrx3+Yvpp5J5sttgMTa9u4/jqJTiHxPHwm+H87vHxkJ4+EcdyIpL202g8BUSQh06YrJ4ifjCR7dUHboymkev6uFGwHLnvQq69a0XT9Zl10QEELEilrNFUjmPwL0Fmsj2CqvUdqVEe+C/cwIf20TRywZ5MR6CaJvVnOwVx/PE31Jph3l0rJEDhyvrDjxgU7ETbRfHapTj7R3GpbHTCt6fqHnGBlmR7mEe7ViHzmEfx61H/q22vIM3qNAj748ARnYqBQQMHEbJrh5X9tFQ9Ye2CQPwWJvG+1bB41fvlFlEeoRy9XWnlG23icKwdSf83xwGSvKx985+Vh11ku7/hFdlxoSxJzuHirUd8qWumvbWFr5WlXDqyhVAvGRGpRdT2WqaRe5N/9AYfKiqoFF4f3/Ho5lk2rgzFQRbE3rtCip6evrq3ZMXMZ1FiDuduPeZzbQPt7a18rXhDyaGthLk4EZ52hKZxNdKmIG5ses9EAjKSbY857LnwkI/GdlW8L+PulZOkLvIVCWexeTfF8UHEuKBnjGEKKZ7LApzxmJfA1ZcfaW1vp+bTK4qPHeH+h3pzKk796+MEK2Yzb3kmj8u/0drexIcnNzh5+hq1XUYy1fuVNXFB+ETEcuNlBa29E68cTUTqxoKjq/Iy/s5y4vNO0dyjFAOH1u8vyFoUzO/jyPYI/U2lJAbJmfX7TLwWplPebEr7M8h4/OAifD9ebkI7bAUZ9srLNOhMlU5lWJkoxMfJmYwT9/lU34FGq0c32MS5nblkbT3I83dVtLZ30FL/hWuHsvGYJWPjyYdjjqyYCEPT+35CvQjnut8+TJDL72JasmllW6iN76y8zVJ/BXOXb+ZZRQ0tTXU8PLOdOTJHordcpEfYyEWvp6OhisrKegYnCGp0g/XsTJ6LW0AER2++pamlmcrnl1mzyAVFWCpvhSwLEb+29TUWO8L/7SXbDc/34SZzZ+3eG3QMDInEpPHjfZLCfZhhWtkeGWFqO7AgJeeEIFyQ/xCvz2Tj4eRJxvEnIhmy93mDbR9Im6vAY2EKD0q/0NreyodHxawI8xyzQVofV4vikMvcyDh4le8NrbQ01vDs+llOlNyjQzy+TE/3l6cUbEyh6OQNKmsa6BDt/QU7U+fh5BXFVYud963laezXjFnMic/jTmkVrW3NlN09xmLXWYRn/kGnebdnIcAZ4kVxNi6zZuI4y4nMPybHq0C2LxUtQa6YR8mbGnGDNGGjrRclRfg5zDSTbWEDtq8PDou78sZs+oNPdc20NFRz/WgOfo4zRtPIhaMR296xfqEnLoGLOHmnnKbWNhq+vOPSqaNce/FV3D3duo+jtmLwE7MIW5nJ/TeVol8sv3+ciAAFi9bsp0U5wnBrGYkLvAhZksfH1n5UahUD7d84nhv/gyvber7czheJU0LOcb41ddHb2cjdP/IIUky+G7lpz4qAuCLDbux6PS0fb5K5ZiMnLt3na0OLOEZVlT0gZ1UwMs8Ynoh153bar81yjmmQbeEInOpHrAp2xktYgXr5ida2VuoqX1F88jh33zeinqA0Rjhip2RXBusKj/Psg2AD7bQ2VHHjWDaBro6k7H3MkGBn2h6ubl2BTObBhn0X+FrfSntTHU+vn+X4hTu0mo+is8d/6Ompukt0gAOzHWYRsEzY/Xg04B9PtkcYGWrnRMZCHF18yTp8lW/1rTTVVXLjwmmuPatiSKNDp7LHTkdxaInP4ZYy0iLd8QxZwYXHlTS3thj840IXZpvJtp6uby/YsnYdB87d4nNtI+0drdR9fMbO9AU4y4O5UGFYYLDXPmyNg6Z26XWDvDxXxIasrdx+/o7G1nZaW+p5fvUgi9x/J2TDSTotjpoy/U58t4u86mgtv8hCbyeW5p2ntV/wzcO0f3tO7jLfcWRbIM2T6k2Y9Lm6A2+ZE4s3HqT8ewNtLY28e3qNYydK+NoxfgHF3Ga72mvUnQ2yre39Rl5cEK7+EZy4VUpDawvfBXtcEcTMMWRbXGH1ns+R6y+pa+01TLwZa7bd5yym5GE5DZ0GompLPyb/JRxXe+P5e5pbWym/c5KoQAXhifnU9BkmYA2ZU66s2XWeyu8NhphiqI1j6xfgpAhg08k71DS10trwhXuXTnHy2gvxKC2zTMbEk6a4xy8qgZIHb2hoaePT84usDPXEP3o9H9uH0fdWkxUbgt/8JF5UCxs3qlH21HNxVzpuFmR7RNvL9cKVyJzcSCs4Q0VNk6EdV89w4V4ZfcIZ9sY0cqGM5bHxuFttXw27U+biGriY6+9b0Op6uZIZg8I3nNMvqlEOq8TNN19e3EWIqyXZHqH24V78ZApWZhwWn9fe9J2bxwT/O8NqstOuOFCrpPzGcdLTcrn44A11zW20tzfx/v5Z4kI8CInL4qs4Kaij6toWQmPXUjYmXp1IztL3tn2kJJefKxe7yPagEPTkrybIw1lM2QgOnUdURDhBvp64ODsTGr2ee5Xt5tUDQ1A+Axd3L/z9/IwvH9wUMlx955J7+C5dxmMLlB3VnN2aIt7bydmF4LB5REaEE+zvgYuLG2Ex63lQ1W5ztsU22ZtIQEayPXsmbp7eo+3y9cbFWY5HQCSFZ18ZZu8mICFTkW2dZpA3FwrFI5BcvQOJiDDUuLl5+bH2wAP6jKtpGmUbV4rS8JU74ek3l4j5ofi7K/AJjuXKB2NakbqD0zkrcXF0wG9OGKdeNtmUgWAQE5K6Mc5b1VPH3tURyF28WBQdQ2xMNEsXhuE267cxNdsGGQrpcxe2LGTGzNkk7rjBgGmF1Hhf2/K3HXzZGsTslZdp0JmabGtpeF3CYo/fkbl6EbG5RKytV/XUsH/NItzEjbyCxNqp+WGBuDm7MGdxCk+quyaU7Z9xOJPpRTvcwaXCFSh+t1jZFuuh+nl4YhP+7s74BIQQET4XDxdnghYm8tCYOaId7uNCfiTz5m+mqsdEmsfiXkvDm8tibabC3ZfIyHACPJ1x9g5lx6XXFmf22taXrX7bS7YH2z+SExuIwsOPJTECzpayJCIE55n/HK3ZFstEprIDC7Jt3DhJaJey8yv5y31xDYzhVmUr9j5Pp1FSeqWQeR6OePgKdjeP0LAQgn3k/G6xQZqQZdJX/5rNK+fhIlcQEhZOxLwQPF1cCYldw6v6PnHH9baPN1kV5ovcyZmgMMEnGuzd1c2TFZuO0WxjgtAgVxPZ/g1XvyDmBc8hKjIcP3c5ioCFnH763bzabbheT8/XB8QEzcbBbyk3P4yuQtvSk7DC8/3FKZb4y/EOmk9MjHDW+VLmB3sxy6JmW/iteqCRk1uW4+EsJ2juPIS63+DwMHxdrHcjF1YVPj04wUJ/d1w9/IgUatgDfHBzdiWx6DxdlpMDY/yOwU/I8A0MJDBkLhER4QR4y/Hwj+LEk1px3NBreri+Px1vNwVhkYvEOv/oJQvwcZ7NjDHB83khE8di0kbohy3/Mtheyaa4IBwcnMV7LowMJ9jHhZkzrHfDHS9DPT3VT1gbG889YddtnYbal2eJm+uGXKYgOEyokw4n0NcdZxcf0ndfp8eYlSScbT+V/dokl5OUi9gad/QaJW8u72KOtyvuvoFERc4nxN8TZ2dfMo+Yjjwc6xNGUPfUcGhDLB5yQ+25sLfI/LkBeLjICF6cxsMa014RerrrXpMTH4zc2ZXQ8AgiQufg6SojKCbDot7aPv+hH27hWFoUDjMV5J15apWeb1seetqrHpK+OBCZ8flhIb64yuXE55ykVakWs8GmttPxMhD1rVXy7I98/N1kYi22iOeQALy93XE2kW29ltaPt0iO9MNZJiNobtionOVurMg7ToupjtpO+7CFUxP+tKoebu9Px9/VCWcPP8LnR4ixgberMx7Bizjx5Js5xjL9xvxuJ3nV9HwXx0J3F0+iFi8V7WzJwnkoHGbaINsjTK43Paq+ek5uWoGnQkZASJjoP/w8FLjPiaHkZb05q8bcTpNvsLO94u9skG1hovD99X3M8XJGGN/CIyOYNzcYHx/PMZNzasrPbsHbxQl332Cy/3hp2ChON8C9Pem4y2bjGTCXLderxBjAln4M/ms2Cjc3PH0CCA+fh7+HAq+gRRx/+M3cx57v94nxdUPu4k7sus187xOwp6P10wNSF/iJ38+LMNqbq5ywhB187Zp4EcUU9zi5uOPh6cu8cCHmdsXDJ4Rdl98ajlvUDfHiVD5+7grmhC8Q9bl0yUIC3Z2YYUm2hQzBhjfkLQ9B5uhM8Lz5ot27K2REJO/ie++wFdl+Yt7zQUdTqVB37kL46t187xmk7sUpIn3d8A6eJz4vZuli5gW4MfM3a7Kt7m3kWHYszo5y8XkRYaHMm+OPwtn6NAi74kCdkudnCpjjpUDh5okgx0ghbvZwEcfyXZdLDTGNpotzOcls2HsX5Zh4dRwGTViU3n9J/CvJ23rssYtsC0ITAtX6qtec2LeNnMwMMjIyyN20jTM3n9LcNWA1CDS8uUD+pjF1Xrmb2HfkDOXfmlCO2cVZqxqkoeI1p/ZtJyc7g4yNG8nZtJXTN57R1DUw4XneHVWP2LplB/fK6swOb2IFa6h6VMyWvDHt2rSF/ScvUVnXhsq8wZMgJCVvL/zBZlOttbBBQ18DJVu3MGktkn6Yb29usXtrjlgbnJtfyLUn7+gcVFkF0MI5qaV3SijIzSZzYyYFRYd5WdloTHU2KKmv8SOn9hewuaCQx8ZUJVv9U3Z85vjWzZy6W2adij7Oiejpa6ngwuEd5GZuJDtvK2fuPOXOqaNsLjxMeZ2wW6wFQLTDPDqSjqs8hHNlbeMM0rb8x8tNaLOmp55zR3Zy5OwjekwpvMKz7JBXX8MbCvI3WdfKjhj1WTSm3Zp+Sm+eIj8vx0JPetQDHby9XULh5mxRL5nZmzh06oa44qWdYBXIlqyn891UeulreM+B/PF6EyY5yu9fYHtuJpmZGew4dJaK+g6zHQhk+0XJVgqLLtIybLlCZKE7QbbG2swjO7eSlZHBpq07uVNWPWY13La+bPXTYNd7eFHZYmXv46/V0vm9lBN7tonPzdu8nasPnnHtxEE2WdiT8LvJ7UBL66fn7B1b26ZXU/PmOoWb8jl7/wNDOvufN6JT8uHxJbbmZok+5uLD55zNisXJbyE3PgrHlo3KcKD1K5eP7iI3M4OszBz2nbjKt6ZOww6oIna19LRUcf3UPrGGTPBbgr1fuP+W9oHxJTejcrLo1/NK3tw4xZbcLLN+lFap6ob2qIQsk0hPFqzeQ6NyNK129J6j7Ra/0w1R+fQa2zfnGPzLrmM8fvaIw/mbLezC8JuhngZunNpLdmYG+UWHePz2EVmhclxX7qF10GJfCe0wDR8ec6hwi6hXwf+fu/2G9r4hK7mNbZPJT9x4Usrz63+Qn51BTv4u7pRWM2RROjPc28Tts4fIyzLI+/CZazy7e4lCK/3bxqtt/6Kjt/E9pw5sFe1oc+FBnrx6xelju9h78ry4oj62reb/C8Hdue0UXXxvKPXR6+io/UixUEtrHP82bdvDzWcVdIuZDqPyn8p+BXJpC9d6tZLyO8cYW3M90bijUyupenmTPQW54nicl1/ElcfChpgWOrPAs6lvw4IvvFcsJveywwAAIABJREFU1iBnZGwkKzePA6dv8KWle0zapY7+1s9cOr6b3KyNZOXksvf4ZT43d5mztGyNk6bnWL/rqHlRQv6uI5TVWqYcC3KzLQ/h++7Gj+bxSmjnkUv3aey0XjGd0k5tyEBom3BUZOnts6KfzcrO59S1x7x9fJVdVuOtjp6mr1w9sZfNQmySkUFe/g4u3i0Tj86y6qMd9mEbp6PY0akH+Pr2Nvu2byIzcyOZmdkUHTxF2bcmhmz4BfPzla1cPLVnDK719NSXc3SXZY39CL1NlRQf2kaWcP+crZy9/oi7lw9he++FyfRmaPfwQCtPLh0hPydDtLPte0/w9psQy1iW3Iz2UWzzNNo7oh3m0/Pz49qnUw3y8dkVivKzyMrK5XjJbcpe3GOPlb8YQdXXxI1T+9hktdfACMr2ai4eLiTP4npb+jEtKmw6fJnLJw1+Mm/7AZ58NK5eG/Gl1wxR8fAihZtyx+hBS3fDe4oPbScn02Bvh8/dpqa9b9K41US2k3ef5uZ5g18U/eabLwyayluECVNlO8+uHKNAlH8mu45f5MWjW+we01+B+Pe3feHaiT2iPWdk5bHv5A2+tvYYJjwn8D/aoW4eFe9my/Y9vKztQfBTlYLcC3JEeyjYeZxnzx9ybPemcfGdqreRm6f2k5uVwZbCwzx7eY/ERT6ELssyH/ko4sGOOFDwd7Xvn3J051ZRjhmZ2RTsOsbz97UojfIYbHhNbt523o474WIM/ibwCWZ7kv4+Lt6XZPPnMGQ32bYUtHhslHD8hanW6ScCU6jFEDb3sgx6LZ/9t/ms14t1OVP1Q6j11E42iP5E2VrKTq8Tjr6aPGhX9XylMNabgFV7qB+YhNT9jDbaKS/LPvzQZ+NzTHVKP3SPn9Ffe+4h2ILOepO7H22vTjN1jfmP3nuy39n73J9lB1M9T60cMByno9ehE05VaP1IbmwwHpFJvG20XQ8v+DvdFBMyf9ZvCb8XZGBbllo+3z1CqMKdrZcrxhCiyQeAKeWq1zLQbTjGTqzf06mpe1VMqNyRpYUXJtzLYCo52+6Hoa2iPCcZO+yR92T3H/83vVhrP93xariniTdvvzJo2nfAaLN2j38/0X7H98lS7z/WP0Nt7dTjgPBse8aLydto2d7pf7bn+T+MG8EXTGHfYt+EvTvsjHv+jH0Y5KgXj020q132jCXjrjHefxI7nLY+/2V4H4Mfe/U3TgZj7jPB301k23Ckl0FuU8V1E8nOHhybfmsi26aMvqn8ppCRZW+8ILTjzy8yTOV39Az294qb5Al7PQjngde8PMcCL0fiN5wd3UvGUu52xoG22y8sJlVTVlX79+cPljKRPk8QF9lnvyZ7+ne//xDZ/nc3Wnr+rwWZEPjXVj7m5O4NuLn4sPtamUXa8a99tqRbSb6/CgN6VQdXd2SQtCaHc1euc/1yMVvSl+Iy25HUHVfotsy4+IsMcEPdTby8dY6MZYF4hWfwzrwr7M/AiZ7e2lIKkleQWXSEG7dvcfHMflZG+CJzC+Pc8+ppEftfpbd/533FIPEvgoV/pxykZ/8Me5Pu8XfEkTXZ/tfpcCzZ/rvJbqDhJXlpcWzYdohr129x6dR+EqJ8cfAI48SLul9DiAWyPuGk9b9Od383XUnt/fXYkMi2FEiNmzXSDvVyaXsUPr6+xGzYR3WX6ZzuXw9IyeglGf8qDGiHurh3MIf5fl74+Pjg6+2Fl3cgCTmH+Nwxce3cr2rP1PfV0/7pHmlR3ngHRbH32nuL9N2fgRM9g60V7FsTi7+3J35+vvh4euAfHEVR8SP6hM34JP8oyUDCgISB/2IMNL38g7mB89l3/R2qn5kJMIVMe6quETbHj9wzDxgak13zd/DL/S0fKEyPwdfLE19fP3yE9zkLKDz7fPSUkilk8Hfop9TGnxGL/OffQyLbkrGPDyT0OgZ7mmlp66BPOfxLygUkB/Wf71z+ijrW69T09XbT2tpMc3MrHd29DA5PXuP67+yHVqOko61FbOfwZDWQf8KPqYeVdHW109LSTEtrB919AxOfj/snnvPvlKP0bMnfSBiQMPAjGNAM9dPc3ELP4L92Qlao329ubqazT/lrVoF/uS8Xjr0dpLuzQ+xHszC29A6M2RtJwuSPYFL6zd8PNxLZ/uUO5+8HCsmQJZ1JGJAwIGFAwoCEAQkDEgYkDEgYkDAgYeDPYUAi2xLZHr+yLclEkomEAQkDEgYkDEgYkDAgYUDCgIQBCQMSBv4UBiSyLQHoTwFImu36c7Ndkvwk+UkYkDAgYUDCgIQBCQMSBiQMSBj4z8SARLYlsi2RbQkDEgYkDEgYkDAgYUDCgIQBCQMSBiQMSBj4yRiQyPZPFqg0K/WfOSsl6VXSq4QBCQMSBiQMSBiQMCBhQMKAhAEJA9PBgES2JbItzWBJGJAwIGFAwoCEAQkDEgYkDEgYkDAgYUDCwE/GgES2f7JApzPTIV0rzYxJGJAwIGFAwoCEAQkDEgYkDEgYkDAgYWCaGNBrqa94yrFDhyltGvhpkwR6rYqPzy5w+MgN6gdUf/q+EtmWyPafBpHkHKbpHCTMSZiTMCBhQMKAhAEJAxIGJAxIGJAw8OMY0Guoel7ChjVruVPz88i2TjPEswvbWLv+MF8lsi2RHInoShiQMCBhQMKAhAEJAxIGJAxIGJAwIGHgr44B1dAAPT09hlf/MDrjZIN6eJDenh76BgcY7O2ld2AQvX4EvU5NX6/x+kG1NTG3INu3vnUZrusdQKPXM6LT0Nfba37W4LBG/O3wYB89PYMMq5TG5ynRG9ugGeoTv+vu7ubJhQKJbP/VwSS1T3J4EgYkDEgYkDAgYUDCgIQBCQMSBiQMSBgYYUQ7TOmtQ6xNTxNf2VsP8uZbG5rhNu6eO8jG9DSytxVQWJBP9q5jfO0cpqbsBjs2rxevz9l9goqGnlHCbSLb6ekcPHeeguw01m7cRPHTLyi7aji5N9fwrLXrKTpxm4auHp5d3kVW9j5OlxwiW3zeQd63DDI80Mm9c0VsXJtG5qad7NuxQSLbEmglxyVhQMKAhAEJAxIGJAxIGJAwIGFAwoCEgb8+BvQ6Le31Fbx5/Yo3T26xe2smhcfvUPr8PBvTMzh78ykfyh6xe1Maawv28b7qPXtzU9hy6AxPn97n4I4t7C1+xYAp9d5Ittcmr2bfuQd8qHzP2b0bWJd7gpquTj5/KBWf9fTmKTasy+LSi0oelmwj5f9n772D27jyPd/391a9u3ccNbbl8YyzbEkWNfeO7bmecRzbI8uyFShLsjKDGJQoSqRESlRikkiKOSdRIsWcxSTmnCNIgIgNdDfu7nv73qvard2tqX31vq8aIEEAIkSQAkBI+qmqC1CzG336d77nd87n/E446ou4okrUFsTC2+0obhY3obUmF77ubghLL0Zbcy1uBHoSbFOhcv5CRXlEeUQaIA2QBkgDpAHSAGmANEAaIA3wrBhFyeHw9fRHTFwU/I97IiA0Aem3rsLt9CU0Ds5Cq5XiTmQwvAOvoaoyBz7uB3H48CF4uh+F2+FDOHMtGaOqOVvOR7Y9PJHXJYGwsFnDnVB4eJ5HSUsjbgadgX/AVSTHXoHHkWNIKGnSwbanVxjaZlWQjzfgrOcRXMurRnn2NXh4BqJ6VA5Oo0BJcgDBNhVaKrSkAdIAaYA0QBogDZAGSAOkAdIAacD5NaAUteCC5wlEJJegf6AJoee9ERCahDtpEfBwP4Wcqg6MD7ciKthHF9muuX8PJ48d1ke2K6t1UerW3iGo2Ll3nYPtY27uiCluh2iiHxmhJ+F1MgzZ+Uk47h6AO7Wd6KzNgJebMWzrFz5TTDTinOcRXM2rRnVeONw8fJBe14vJsQ5EB3gRbFOhcv5CRXlEeUQaIA2QBkgDpAHSAGmANEAaIA0oxQOIDfHD0aNHce78RZzy9UBAaAZ6B1px/bwPjh45gjMBF3H+tBeOBV5D8/AYSlJD4XtMiGy7wcv3OLJbJh6as+15cD9OBp6Hr/tReHj7IrmsGQOtxfD3doe71wmEXj0Pd5PItilsX8tvwORwG2KDfeDmdhReZy8h2I+GkS8Yen7cPn2STUgDpAHSAGmANEAaIA2QBkgDpAHSgPNpgOcgmx5GZ1c3hsemMTTYh/7hSTBqJSZGetHZ2YXe9geIuXIaJ0Juok/Kg1XJMNjbgc7ODnR192BCzhq9FweFZBw9Pd0YmRaht7MD3f1DUGh43WJsI4O96Ozux7RoAp2d3ZgQyyCe6ENP7yiUWi1YZlZ3z8iMsG0YD8nEkO45PSNTJtc9bkcR7bNNhdFItNTr9rgFiu4nDZEGSAOkAdIAaYA0QBogDZAGrNOAUtyFrLxiVFaUIjspEj5HjiI6rwly3rr7nd3OBNsE2wTbpAHSAGmANEAaIA2QBkgDpAHSgBNrgFPOYGRkBMPDwxgenoSS5XX5ZXx+Rsbo85BTY3xsdO5a4XrhmALDOR/AKqbacP3caZw87oOTxwOQnF+NScb50rlSqCfYduJCtdJMpfuengJKeUl5SRogDZAGSAOkAdIAaYA00F94EX/evgdeXl7w8rqMsuZJcKwMBbmx8Pb2wjEfbxzyC0X7pBy8fALxkSFz13rhyN6/Y+MPR/FgUul8HSo8B0algmru0LCc86XxMXiRYPsxjEeOjxwfaYA0QBogDZAGSAOkAdIAacCJNcApMWmICA9Dopyb92t0fmpGBn4RJpBMj0Omdg74a8pzx56sOlMQ5RiMTEl05zi1BLlBvrieWG8aweY1qM0Ix4XoAtPzi7wv6dj2OibYJqGZFlqyB9mDNEAaIA2QBkgDpAHSAGngKdGAtL8Q+/+8HUd0EWEvZJY1Q8Ox6C3IxXlvbxw75oMjh/xQ0D4J1miesHqmDZ5fu+BMYp0TQCqLitjdOJbX/AhdatCceAnXQvMXtsfSaqGeaceFs54o1e1jbXuYJEB/tE0Jtp8SR0JCf7TQyT5kH9IAaYA0QBogDZAGSAPPngZmmvKwd08Wpk3a/BwkI1NQaLXgOTVacoNw7HoiZpm5KDanRnWuPz5f/zF8oqudALYZlEcextdbt8N17684HZmP2bk523pN85CONuHSGU8k148aATmH7jvX4X4+FzInnK/9LJRHgm2TgvfsOaBnQeT0jqRr0gBpgDRAGiANkAZIA8+mBkYrYvHTsTzMPqLNP9GciP3XQiFWCUPMeUhaqxB8PRWXT/k6CWxrwalVkEqlEI11IezwXpy9WQmFDrh5THRV4cRJX1y9WQ6xMYSrRnH5Fy/kNE8vOkyeyoT9ywTB9iMKHgnQ/gIkG5ONSQOkAdIAaYA0QBogDZAG7KWBgfJIfPrNVuzavRdepyPRIzHeq1kLVjqCpEtncCm5HhqtFsxMJ+KunkVJ0zAygv2cBrYX7MOhvygMp0JiIVWpMViVCd8Tx5FZP2wU0dbrSdx5G/sCrmJIqXnobwu/53jtMdy/Y0b1n3SHXPPvTpU2W9uFYJtg+6kWuK0LDP2e4x0y2ZxsThogDZAGSAOkAdLASjUgDBMXIsKS6THcDj8M17M3MKXQA7dsohMRJ07g9NWbGBZz0KokiL8cjpCceigZhfPANivDg95RqNQceE6K3MvHEJlQCuV0B066e+LugzFwRvPNdbbi1ai+FYTzoXkmc7hXakdb3Teh+M+43Pxf8e2df+CL2//A0Yr/gdqJ//Jw+rVaSEXjGJyYNcylZ2QiPKgrR2VFHQan5eAscRynRG9rA6oqylHdNgzGKNrPM9NoaeuEROWYhe8Iti1lEp0nCCcNkAZIA6QB0gBpgDRAGiANPDUakPUXYfupEPRLVZAMViHY9wSuZ9br5m4Lw8dnOu9h518/w1ZXV7ju2oFP17+H9V/+jNCKrtW1ATOGm2d98KurK3b+4gq3sARMSBkwY404vPdHbBfSO3ccvpCEESkDXi1DVswl3CjpswylDta2EM0+UvE/8HwM8Jto/fFcDPAvmf8LVeP/xWBjVjmF0oJshIdcQmpFF9S8FpxGhoo7Kcgrq0VjVSHiUnIxLlcb7jF0BnBKdNYWIqOgAq0dnegdm1m4htOgozod/peuo0M0tye5nW1AsG1nAxsynp6zIHSyBdmCNEAaIA2QBkgDpAHSAGnA7hpgMf6gF2KVGlqeQ0PuZRyMTMCschqJJ90RdPcB1By/kA88B4VcqouES2cmcOuMDzzDiyDSzeVe3dEFapVCny6pFDL1/FB4HiqF3HBeiOBL5UrD/GxOowSjcUwEdynmEbZWy+n/v/Fa/P9nAO154BY+XYv/J2S6IeU8pBO9uN/cirp7mciYg22VrA8J0XHoneWhZaaQGZOApkX2DZ8dqUd6RhmmFolcS0fakZ6bjfCYGwTbS2UY/X11CzzZn+xPGiANkAZIA6QB0gBp4OnVACPtRvgve7BrLmJ6IakQ0rnVuiXTI2ivyMOFa1WGhcc08iEkBrnpIqz7vU6jvF+2ALF2h2pL+cCg6uZZ/PKrK1x3/gI3tzA8mJBCy4wh8vBebN2+EBE+cPgCGkekC2nWKJF/4zLOJdQ6wWrklt7vyTmv5v4dgQ3/bVHQFmB7Xcr/i2nVf1qwP69BR8VtA2xrGDGK0+Jx534XhnobkZyciQGZ+Vx0Hj3VyYjKLkB+Vixio5NQ3DQEtVYLlWQQRfm5uN/VjYzEaIJtct5PTuGhvKK8Ig2QBkgDpAHSAGmANPB0aUAxWouQXZfQMaWP9MqV+mG3ankfwg5twa87f8LXO9IMW2qppMNo6xqHVDKNxqzLcD0RhUm5OQw53kbzq3jror4ytSHqaxwp1v1NKofGbN4zzzJQMqv/Dk9D2RIWRbvQaBm2P0r/X5AwlmGb51XoaihCzu1MZGXlIDu/UjeMXDXdh/vVFaisrETn6CTqs0JxJaUA41IVxCMtiIuJQevIOIrzs1HaPgKlfJxg+2kQFL2D450p2ZxsThogDZAGSAOkAdIAacA2GpB234P3rlAMq0x/j2WkGG4awGhtFrY+tH+1/tqx5kzsu3YN4062CjZpwzQvHWkPYRh54fD/tegwcmEO97Gq/w4Va7QyuVlkWzZSh6ScMkg0PLSsCnUFcch9MAKVdAJdnZ3o6u7BqFiJjvIExJf36CPknAR5cRFIKixBaPAlxMTFIi4mAv6nfBCdUIgRuf3nbdOc7VUb1rJ6YndkwaJnUT6TBkgDpAHSAGmANEAaePI0IKrPwsd/PoRLkZFIu12IWcb0HUR1ZrDNc+i8fweR4dcRFH4LWZWdhlWkKf9Nbfes2kPJ/jsC6v8bXolbmLf9XDTw9Z1/oG3m/1wYQi7wmRlszwzfR1RyMUTCXGy1DMVZEUhrGDW9R6vF9GANolJLdNcpRd2IT8hE14wSjEoFlUoF6cwgUuOj0Dwqc8jCcQTbBNsPifRZdQD03lQRkAZIA6QB0gBpgDRAGtBrgJGMobi4GMX37uK6/2HsO5+BGaNFp8xhm+c0GO+pR3FxEaJjr2OLfzTGnGAYudPmJ6+GlpVAy4qd8JiFsDq7PWwnDBVP7vl/cLDsv2Nn0f/Exab/ih7J/2EY3m94Jq9Bb30R7tR0G1Yjbyy7g4ToGMTHRCL2dhFGFQ/7K2HV8vnrohNTUNo6YvIeauUk8rNT0EmrkT9sPIPxCZBNREN2Ia2QBkgDpAHSAGmANEAaIA3YSwPqkRps/+48GkRKQxvUHLaNn83PdMD9x13I7xAbrjf+O33Xglc8gGboEDQDvzjfMeQGXtVtt7wThpQz7L9DiHQLC6dZ1APPQmOymjpniFAzmvkV2Rcr9wvXscarzesYkgerVjls1AVFtgncLQucbEO2IQ2QBkgDpAHSAGmANPBMakAtmzFsiyXuLsGB45Holi7McTWHbbVMBs2cVtRjzfDc44n8bqPVvW2mI2HO7qzzHlrrttriZJVQd/8b1J2bne/o+QK8ovGZ1L1F8F+hfgm2V2g4W2cE/d5ivVJ0jnRBGiANkAZIA6QB0gBpYDU00JF/DmevXUNE6FWcPuaFm3froOYW8sIctofKUxFyMxwREaG47u+DWykVkAuLWdm4rc1rpqAZ8dZHhYXIsJMdvKLJqncm2F7Qkq014ky/R7BtYwfgTJlLaXk2CjHlM+UzaYA0QBogDZAGSAO21oBkrFk/Z7u4FHUPBh7aa5qRTKKhedIQzVaI+uauL0ZtQzOUGjvliXoY6u6/Ol80eC5CzUmLCbaJrwwaINgmMRjEYGsnTb9np0qGNEuaJQ2QBkgDpAHSAGngWdUAwbb9OxpoGLnN/AvB9rPqqOi9bVaIqFOBOhVIA6QB0gBpgDRAGiANOEgDBNsE208QxxBsP0GZRU7cQU6cNEEdEaQB0gBpgDRAGiANkAacUwME2wTbT1DZJNh+gjKLYJtgmzRAGiANkAZIA6QB0sATogFWiXuxgfCMvAMpw0HLSlGXHQUPV1fsPOSN2Ip+aHj9u6hlIhQkh+DwPlfsP3QEFV3Tzgm6ztBuJtgm2HYGHVqZBoJtKw1FFdsTUrFRflLlTBogDZAGSAOkAdKAE2hAOVwF17++iW98onWwPVR9Bcf8r6B/QoqJ3kL4H/FD+4QcPM/gXsIJnLqZi8mZWUilUpNVv6kNatYGJdgm2HaC8m1tuSTYfoIyy9pMpevMnDLlMTW6SAOkAdIAaYA0QBpwoAY49QTuXQnHaff9OKSDbRXKInfh1J32uXxQoDDwAG7WDEA+VA7fg/vQNKmxbx7xLHh5LXhpsXMe6kFotVZsFUawTbDtwLL8uFxFsP0EZdbjZjbdTxBOGiANkAZIA6QB0gBpwM4a4Dk0FN1ERG4eGlKC4KaDbQZNGf7YFpwACaOFStyFswc+xs7UeoxWxmHHkWgkZ6UgIiIC2TVdULFWQOdy27CcFJqBnVB3feKUBzsdDy1vRYcDwTbB9nK1v4rXE2yvovGpsrNzZUd5a98ecrIv2Zc0QBogDZAGSANmGuAw2XgPV06HonVajq6M4DnY5sDMDCI08Bh+3O6Kw8dP4IT3lziQ04C+gvN4//NfEZxwG0UF6QjyOoiE8j6z37VBm0mA7f5t9ge1uf2m1cv8ZEW3CLaXabPl2tjq6+289ZdohkFDsxhV90UYGJZDo7FD55KT+CaCbSfJCAJvG1QilJe2r5jJpmRTp9QAi5GGOygo7gIzlz52uhdxt6IReeMG6gfFhnyzdJ58Lvlc0gBpwB4aYGV9CNrxBfa6BSIs/DrO7Psef/nrTqTf7dT5K55ldHOyZZJhJPgeRnTNKEbKorHtWCZEGk7nuwZKb2LXuSLIbe1/CbYd0tHASYsNddCjNMbJKqHu/jeHpMlqyJ6HfTvBNsfxKKmcxFc/VeDVD2/jlXW3seGzQkTc6oVUZjqqgedkaK2tRkVFOVr7psBqeYiG21FRXqY7qhp6IFPry8yCndUYamtC1dw1wrWVlfWYlKsNecIx02hu7YBEZX6vfXwiwbatHRn9nkHMC8K3j3jp98mupIFnUwMaUSe8tn2GP/+QiGmtFpy4B+dOB+BifA7uZkTCw+sCHkwwFs+Tbp5N3VC+U747QgMcI8WDukqUlJSgpKQQsad/xd9/9EZp3QQ0nBJqjT4fprvL4Ot3HW0zDCR9lXB3D8ewktdFdluyLmNfUDEUtm5TEmw7BGwJti37ms4eKT77exmeezPb5Hj1g9uITuyHZm76BKucQnlxDvLKGtDV3Y3hKTk4lkFjSQbSCmvR2dWJ3qEpaB4qIyxEI4Po6urUHXUlWQhLzMK4gtXzCadBe3U6/C9dR4eIcQizEGw/lEmWBeIIJ03PIPuTBkgDpIFHaIDXoOZeOI4f2IK/7UzTwfZ0VwZ+vByMcYUGnEqM8CBvxNaOQGThPOcsfp+VoeFOFoq7xucqfCFin4eYmxG4cbMU4/M98cJ1eem4GRGhm8+ZmntPN+eTdPIInThLHlM6HNKYdd6yoDEZRq6aqkPk5ZsIuxqC40fOILWyS7f1F6ucRm7saZy6eBXh167i4rkgVPZIbW87gm2C7fnI9VKfdohsc7wWsSkDeOHtHBPQngfvL7eVY1YqRLc59NcXIremFXJ2wc9zGiUqClJQ0zsD3grfynMMaovSUdQ0COHZgp+YHWlHem42wmNuPG2wzWN6sBkZiTGIj4tFWkkT5AwLpWQIpTnJSEhKQHHrsM4QrFqMmuK7SIqNRmZpE6RzPYDO60gXREBpJFuQBkgDpAF7akCYC1mE8AtpKMoMwpbdetjWzHbj2lk35BQ1ofN+LoJ8jqNhlIGl886SR6LOu9j22av4IbFOtwLvaONteAWeRtqde4i/7IMzwbmQCA0ExSACf/JDZFqeLlpW29gCJdWNtgcRKxpvzqIdSoc9/Ywtf5uHUjSEnv4JnV41ChHqdRHvcjS2mEblFiLilbqtweySxwTbBNtLQfb83+0A2wzD4Uxw26KgLQD3uk8LMCNmwGuUqCxIQvq9QqSnxCMxPhkPRiRgGTnKs68j4mY0bsWnoap9Auwj/LZiog0pqdkYkeuj2krJIArzc3G/qxsZidFPG2yz6G+sRkFVB2QqFVRqoddCjfq7abjbNITZmSFkpGege5rB0INyZJU1QioVoTwnAdVDEqpQHyEkuzhjeh5pjjRAGnBCDajELbjg74uKNjF680MMsM3KxpF0JQwn3H1w+swJXL2VjD4xA0vnncFv8hoJCsLP4sCWf8HOtDpoOQbVt0JxOboCDKeFfKIKF7ceRPeMFtrpLuzbeg11IiXp0gl16Qx6ojTYEpCf4t8i2CbYnofppT7tANvCEPGI2D6LsP3XrWW6edssI0PeLX/El7ZAqlBirLsSN+PuYlzFgdOooFIpMTX0AIk349AhUkI53YfaqnLd3O6OkXluVKOlOBWZdcO6KDirFKM4Pxul7SNQycefQtjmNeisLkFuSTOmxLPQcDy0ijGkp+WjX6aBEOZ/UHYXJU39qCx76yHMAAAgAElEQVTLxf0+/eI2M11FSCrrgZoqV2pgkQZIA6SBZ1oDApymhfvBIyobA0NDKI/zx5c/hKFTqkDv3SgEnIzDtEYLTj2L3MuHcP7GHbTmLna+AIrVjgpzajQWpeJCWioyg7ZjtwDbPIexpkycCDiNmrYelORcwKnzsZjVaMGM1mHX/jMoauvB0NAkGKEOpfJANnjKNaCSzmBYrDAMF9WopBgZHsLQ0DgUcwuJ6coBp8bo6AiGhoYwKWUM11MZWaTTgGCbYHspyJ7/ux1gWyiTLR0S/PHLooeA+5UPbiM0ugfCAmqcWoGSrBiUdE5BmPbFKIaRFBNjGonmZ5EffxNF/TKopJPo7upCd08PRsX6edicbBgpcWlonhb+z2Gi9z5Cg0MQExeLuJgInD3lg6iEQozK7T9v2zFztnkNxnvrkZ2ejtSUVGSXPIBsZgBJGUUYU2p0i0F0VBSh4H4XiovT0TQk01Wi8oEqxN5theoRFQrDqKDRLKxex/M8FHI5hM95R8txLFRK04jAYvcJPSXm9zGMaSao1Wqw7Nwke2FhHo6DUqEwuU+4Rvj9+ecLn8Jv2/M+jXphlT3hecLzhbTNp0H4zqhUD6XT/D6lUmFyH8tqdLYztotKpYLwjvO/LXyu9D7zNAnPM/9t4Rpj2+nez+xdNBrB5qZ5JeSL+X1COo3fxdb3Gf+2kE4h343tJDzPVnpdqc4Xu8/cduY6F97LmvJhb52bl6uV6tz8Pnvr3JryYY3OFysfq6Fz83K1lM51PsLMTy5WPoR8sVQ+VOJ+pJzwwlF3Dxw9egSHt32CP7z7DcLuVKL4RiAuhN6DSje3S4MHif7w9AnFvYhABM2d51gVaqNPwtc/EXK1vn5Yqc7N71tePaCBuKUA/r5xaBbNIDvoJz1sa3mIe5sQFuSOo+5HceZCCKKy6yBjtZCNtSMs+AS8vL3hc/AgLiXdxoQAIUb1nJAmc39urvPF6gFb+nNrdL7Y857kesBYr9bq/GmqBwTdCTozrudsUQ/wrBJZQVux7uBFiBRqCKsS5yeeg5v7QezftQ/HTqViVFjTgOfQVZ6Lw8d84el5CIePHkfr0KxV7R3z8rEa9YBgP2Pb2b0eUE5B0+fcW38xKmEbqCXa9aoBqLv/6hBwXvYq3p2bMb9A2lLlw6lXI+/+HJy80aBPW5aP3IJRfPpdCZ5/S79I2psud+EX3IZJ0Zwv4Rh0Vd5GfOEDqFgOU72liE3IxZiSgWhKohs6rhB1I+5msm6BQeMyNP99orsKMbfLIDNsKabnIKEOkooHkRofheZRmQ7m5++x16dQ9zY0NKCspAj/+Mc/IPz738TihW1TbP1glpnC7YQsdA51IyXtHkaVgrPUoPV+GapaBlBWnIGGIf2iEOLeUiRX9j/SEGo181ChNAcqoWEonDN+l8XuM68wBEg3Pyc0ZowbmoIBzUFeV7hUC5WPDlSUD8O2re4T0mTssIXnCQ5bSNv8O+saWWYwuth9QsPd+D7hXc0b0oJNzJ+30vuE3zZuMArPM28wqhnGJE06e5rdJzhm4br59xU+Bfsav4twn0Jh2hFj0/vM0iQ8z1x3wvPMK5GV6tVW91mjc+FdzMuC+X26fLGjzhcrVyvVufl99ta5NeXDGp0vVj4crvNFytVSOteVRyvKx2J+2ZLO++aHkfMchhuS4fWrN4qautDbeR+XTh1CeG4DRpqS4bNff767rQYBPr8i6l6noU4x9+fW6Fx4F/P7BD9jrT9XTXch3G8forJrMdDfiahTW/FDWB5m5VKkRvnhSlYjlCoVFFM98Hbfi7SmCSiMypV0tBme7j8gsWbQ8B7zaTL3y+Y6X6wesKU/t0bniz3vSa4HjP25tTp/muqBxfyyUBYEXyXYQziWUz709/EQteXj2FcueNsrECKFBvLhKpzadxrNUwrIxe2I2L4dhW0iqKV9CDt1BLdbpnRTMepTAuEZXYVZlWl7YLH2jnn5WI16YCXtncepBxilyOn32VYzD8O2eT3AqQafHNh+BA88WbBtOx4Qote9/TIUlU8iM28EzW0SqMy24VIrRagsyERqQixiEjLxYEgClVKEwpQYxMXdQnRiCsqaBhdZjVyr48r+phLcruqEem5htHl/JHyqlZPIz05Bly7qvcgIkEcEeY1/x9rvgg90AGwL0eZZKDktGNkwMtOLMCIVoyo3HTVD02DVItzJTUPb2Cy66vKRXdsDRq1AdV4S7nVPGxy2tS9F19lfOGRjsjFpgDSwmhoYby1FZGzj3D60PAbqb+PkqePw9juLuNouMLphpoucZxc6IVcj/eL+epzwcoOnlze8vT2x7ZPf491vDuF2eT2Cgn9A4oMJ3TBYTjWL0OM7EZrfZ7IAjO78lf1IaBij4bI2bhCthh7omQ/7UVY2jLCo80iKvogv/IIhUmogG2uD30Ev1IzIoRQ3I+DQQZT2SDHbng+3PZEYZfSjVUQtOfhpxxkMyB7+XbK1FlpW6vSwLQTglswr9fATAdtLvYdTw7adhpGb20QAb/Nz8//nhNG1wlpfjHquvuPBqoU52/qDfcS9Wp6FxmJ9r/+d+RXK559nr0/HwDbLoLf+DqJjY3ErOR0V7aM6w85OdiIrJR7xCTG4e79LNwRQrZxAUW4GkmLjkV3cgJnVnltHlbnFQmAvUdLvUiOBNEAaeDY0oEJ+iH7ONq+RoyTWGz6nb6CtZwAtJRk46HEADaMqTLY2o6igCn1DQ6i7nQD3k+fQOWtFg5TqL6q/njQNsDIURccgMLUe/dXR+GoOtnlWhuqsAHi5/4Ttew/AK+IOpBwPUV0Wtu7J0m0BKPgMYWHB81v3oGvaxj6UV4OdToBmxMcpD24mBVp+YUSlRf9Jc7YdMvR8fhi5xXyYK5cE2zYup07q7xwD28LLc3O9E8L8W0NPxEIPhYZbMDirUet6LdQWeyQWrl1KyPR3shVpgDRAGiANOKcGNGgtTUJs47AOCnlOgsroUJz09ob/uZtoGp4Bx/MQ91fjqv8xeHt742xAGrqmHDPPzDltRlp+evOFRV9JGMIDIzAs0WDYCLZn2jLh63EJbWNiyCb6EH72CG6UdWPCDLYVoxW48JMXemdtrBNOoYNsdecf4YwHO3aWYHt+YS8n+CTYtnH5c1KIttYXOw62n3BDWWtQuo4KGGmANEAaIA2QBkgDpIFlakA+imCPrfj0u+1wdXXFD1/9ES98+Cf4X87GvQw37I6rMKxT0J5zAj965WKwpxhHd4ZiRKV/lrgjH6cPpkJkFMCxST7oYNvbIVHRlSzIxY75E2w7AWTP5x3B9jLL/lPOiATbT3kG26SSIRvRUETSAGmANEAasKQBlRj5OWmoHxCD5xSouX0LYWFhC0dKDgYk+gWrpnvuIiYqDBGRWRgQWzHs1dIz6fxTqUdGpYBMJoNMNouOe9fx+fEADEzJ0FV5Cdu9wzAqZ6FViRHuvxXesXWQznTjwvZdSKwdBauR4e7VCwhMbbb9lrEE2w7paGBFt3SLWy3ZdqU52/bPDwfN2V4yr58CX0+w/RRk4rMgVHpH6iUkDZAGSAPOqAEeQ3Wp+PKDV3Euvw+cRoHehlKUluqP7OhT2Lk7UDfHXNRVjDMXvJCQW4DMGyE4eekuxIusFEv57Iz57Og0cRhvTMevl8MwrdRAo5jAvYggeP60C67b9+Pk5SSMyLTgOQ2G67Lg5b4PrrsOIuhaHiYZO6SVYNv+cNe5GQTbmx1i5/kI/CM/CbZt1qFJsE2wbTMxUQPJDhU86ZP0+VRrgAOvbAcnq3bKg1d1Qqu1vFIq+TwtONUYkkPOYfsf/4iL+X2m5ZWVIfPiMQTda4ewz/mdm5cQntGg24qFkQzgvM8O5HdJaFX1p7qMP069yEFpvKUnz0Khi3rLoGIWthYTyqFKKddFxM3P26yMEmw7BAIJtgm2bVZmncivEmw7UWY8jQKjd3qchgbdS/p5yjUgrPA75gd1z+dOeegWHdKu7lZhzlwGeI0KVQWXcSslFwmuWxBiBtszXXlwPx+MXqkGrHIGV67vRkrblA7IOZUEN47vx5XcnsX3SV2FulnUVYATRzxQMyTVpVF4v86KPBw+fBCuew/gSnYjFMpJZFz20M0pFuYVu+78Ed8eOIWKYf09zpxflLbH8KcE2wTby5gTTnO2H6OsrYLvt7dvJNh+CjPV3qKh3ycnQhogDdhEAzwDduSYQxpxjxwuZ6ERxY74QGsNbPNq8MoOcPJ6JzwawKtHTCPONqn3eAxX58LvWiqG5RNI220G2zyDsvgLiEgshZrTQqMUIfjqVmR0TevTolEiPegygjO6nAK2eVaJguu78PZr3yC/TwBn/fudOnEddUPT+nnEKmG7NR4apTCnWH+0FZzHkVNxmJrb59km5cIm+UM+yqZ5QbDtED9NkW2KbNu03DqJLyXYdpKMeBrFRe9EjR3SgJNpgNegISsAJwLjF+Y1cjK03EnEqV2ucHV1R1JRBxjDSr48JhuycOBEIFon9Qtc2TRPnxLY5jVT0Ax7Qt3ztfMdvd+CFcXYHLaVE3W4tm8/0opaMTjYjMgd3+HkrRooNPqRAOrZXoSeOYLiPpnu2QJsX7r6E1I79bDNMzLEXT+Hm2WDhhWmbaqtZdXtHEaqCxBw8TT+9tUhHWyzzAyigvchprjPYvo4+RDC/E4hqWnC5vZdPVs4mc9aVj7aMe0E2wTbFjplF+vIpci2Hcuis/iEZaSDYHsZxqLKjwoPaYA08CRrQDVVD7+fP8Gfvj2PYd1WOSy6717Ccf9QdAyLH57zqJpCiN/PWP+nb1E9bIeVo58a2J6EZnCPQxqjizXsHnmu61/BTl23OQxOtBfiuPtReHn7wMfHDd+99To+3eKH8pYpHZxONabA0ysaE3OLVfGMFHGXfHDpbic0vBasago3rnvhTo/E5mlbbhmVjTcg6lwEGpobsHuLmw62VbPtuH50B7JyMhAdGYbIGyUYl6uN0spjtPoWvK/cwIyKphos1+ZP3PUE2w7xbxTZpsj2E+cbrOBIgm0rjPQ0Zjy9E0EjaeAZ0wArQ2F6As4HHMeX20N0sM1L+uB70BMZrTNGEDFvFxY9hem4ej4AR7/cTrD9iLqC1zx7sG3qP6bNhpGrUHLtAA4k1i5EhXkNuktu4YDHaVS3deN+cQrOhCVimlldUOXlk0iJvoLIwlZw010G2FaK6uD57ns4GRyKu4WlSLjigzPBOZDMrZ7Oa6RIjzyD6IKOhXd8hEZM7TVfxp6RT56BlpM56aFYxPctki8E2wTbThbZHi94D0FHX8LO75/Hce83MNjgossjeeN65Pi+iv3fPY/de15DQ/lHK8s7O65GrlRxaGwR42bCAEIiepCTP4ZpsRq8YXcKDjLJDGZmpg2HRCoHx2vBKKSGczOzSov+V62U664Tz8p095n4YI7BrHSR83by4QTbdjKsSabSM6yrzMhOZCfSgJ00wKKv+AaiLmajvTwVX83Btqy/ED+fvYS7hRm6PZFTcgog0UW8tZjtK8alqItoai+H31cE24/y6QTbcjSlxqGoY77TRo7WzATUDcjN9MygIe8GTp3wQWDUbYzM2mFqwrJ8CIvWtAv45M97EHD1OsKCT+PjTX/B4fA0dPTVI+QXV9QO6WFMMdmIi3v3o2VKvwq2Svi/pxea7DG9YlnvsAgYOtP9PAtu9i7Y0eNOeXBTYdBySjOdLmJTgu2VAdsyAFUYoUORbesi28oH6xGx62UkJ6zHdOMGlPq9grOh66DscEH5+bXwP/EWxuo2ouLaqzh65A+Yarfud01GSdkJthk1h6TMYfy47z6+/rkaX/5Uhb/trMHJC+0Ym9CPoNOoJGgsuY2crEzdkRJ1CdeS7mJKwaCpJAURsUnIzspEQUULZHNTl4zraE45gaK8FCSnZSI+KR5FHRO6EVXz10y05yM4NApd046pgwi2nalSorQsXeGRjchGq6UBtQyjkyKwcz2vnHIaQ4ODGNQdY5BrOLBqGUaG58/NfU7MGu6Zd/SO/hT31SMwJARVw3KI6tIMsD3dlYHPf/hXnIhNRmlRAa6dOQCfmHuQTPYhOTAEiVXDkIvqCLaX0BzB9iJwsoTNHF0GFn8eB1F/s2FP8NKcOHz58d9xPr0M46IRhF/agfS2Gd3WZLND9xBy4AjaRUIknkdv0XXsP5cNmWF9gyfVBnZOt7DjwGSoQ0DNBBSshDx2cI8+4r6UXgm2HZKHjoBtae2HSPB+BXu+fx57DyxEfhXNG5F36TUc2Po89vz9FZQVbARjpY7MtWfvOdszxe/g9Ndr0NOoh+ip/LdxZPvrGGrchOyTa+F94X3IOzdjJPMP8N72OgaanQe2H7RJsO3X+/hiW5XJ8dXP1YiM64fKbLQTz0pRlpOEuy2TYDVKVN1LQ2WXyGJEW/D1U533EJVeBinLY6q7ApHZRZDPbReomR1FXm4iLoRHoENEsE1QsZTzp7+TRkgDDtKAEAHzw6ZvduD+iL7ntb8wGH/euQ8+PsKc1au6uaqyyQe4eUX4v/74dctfsfVoBCaVpnvCLt7wt0+jl2dmEOHxC751PY5rYWEI8NyDt9Z/j/MFTRjrzMM2/0B0ifXvNNudi23nziP50iFs+9YVl66FISTAE1+8tR7HzheYzVm1QXppzrb9G7B2mrPtSA077FlGw8i1vBo9FXG47uWH8Oth8LlyGpG3G8DoOttkyD2xHWfy2h3kf2xQ1larriDYtn8ZFyLCY/7Q8lasq8FJoenf5pA0mQOoNf+3N2wzbZuQdu4lhF55F1P1m9CQ9DpOub+JqTYXtNz4HTxOvIGh+x+h4dZaePy4FoMrgdTOzbA7bJe/D++vfoO82x9B1bkJ9QGvYOvHz6OtdjMm772DM24v4cqp13D46BqEJ34A1Uo6DewQ2WZZHqnZIyaQbQzdvx5rgkwm7Pow7/N4TA/UIT67FFMqDpxagaKsUMRn5qO8qh5jEpWuM3Thev1900O1iEouwpSKxWh7CW7eLodCw4PnFKgrvYPSunqkJkYTbJsbjv4/Lzz6JC08WRqQ9N2Dm5cfSodmdQ5UOV4Hv117sEvYo9bVFVE5lVBqtLB03hnyWz3RBX//X/DJn/5umLvclOeGPVl1RpWCab7wGjHSw/wRc6/zkT2w9n4/TqNAX2OpIXqXG+mPj786jOy2EXAzXfByD0bNiD5vxh5kYu/Vy2huu2+4viA3Ers//goR2W1QGCpA03dd8TsQbNu/0UuwbbGMPqRbjRIdbb2QaOb1rcF4S5OuLFR3G2+fpsFUZxumFPPX0edDtpz3FQTb9i/jBNtW21iYzxx8+DkUFm/S3SOt+wAXd76ImvKPUHNxLfyOv43Z9s2YKnoLQd++hPb7K4gIOwC2mXYXtMS9Dvftv8HO719EwKE1OPL5i2ircUFN5Ou45rMWt2PeQXro7xDg+xYmnGQYuUbDIy51yCJs7zpcD6kxbHMqNFXeQWHzqK4dxXMspke60N3difrKfMQn5GBUpgbHyPTzuKendRFsTjWF8rvZiI+Kxq3EWBR3T4Nj1eiov4ec0jpIZseQQbBNFZfFimu+AqNP6xtQZKvVsxUrQ/qZPVj72V8M++vOthXAY28qhub2qVUy+hV+LZ1f7bLAcypUJocgNSkOxw0LhbGoiN0Nr7wWi7adacuAv2cQBqWruwCUuf2Mh5FrtRo0FibieGggwq5egb/PVaRWdZkMexcWiqI524+uk2gY+aPtY65B+v8zZC+CbatB0JrIr6VrKLJtHRTLGzcg6NfnEBS1DvL2zRjK+h2+/uqfkJa/EeLK9xHi/SKCT6+F1+GXcSXsfcg6rPtd83yxd2R7/nnSB5sw07gJfSlvwM31dxis24AQ7+eRc3ejTneyuvXwcv0Nkm6vYEi8HSLbHMejuGJKN0fbOKI9/z3gcqfJMHJmtg9pSSnolRhHu+f95yzy4yJRMiCDeKQVeblZyLl9B/X9Igzdz0VGWQdmVUqIBhsRl5CFluYqhF0NRVZBEYoLsnE1OACpd5swwyz22/PPsM0nzdkmELMIC9Qgsk0he3btyGOgMQM3Lp7FrkNbDLA9WZOKHw/kYMas7Fk6v6r24zVov5eIs9GJGB6tNYJOBhU3juCbrdvhuvdXnIq4C7HxIh2cHLev+eDC7bZVjWovZjtmdhL1zYOGvbR5lsFwpxD5rkBjyxQ0ZvnCMrPoq2+G1Gwe1WK/vexzFNm2f0OcIttUx5mV6WWX08e5n2Db/mWcItvW27jDBeN33sGx3fpVvI95/hY/7foNUvM3ou3W73HZ6zVkRb2D22F/wGmfN9D/wHlhW9HioptTLsw1zzqzBhci12G2YT38f/kN4nL1sD1bvQ7ev/wGKXn6/89DulWfdoBtwfdIpBpcuNaFr7dXm0S4f3FrwP3G+UU2hfY3j9Hmu4jLuQ+50Srl6jk4ZhXjyIpLxP1x8wUOFajNicGddv16G6x8FOmxyajtH0FftxAV70JHay2iI6+juHEIqsfxb1beS7BtpaEcWjlRmqhx9BRoQD3WjIDLN1HS2QgftwXY7i++gj9tdceVsHBk3KmDnNV3alg6v3plj4e4swRhpyLQMKqAwizCy2lUun2pZyZ6EHlkL/wjK6BgeZ12VSPV+MX7ClpmrJhD9xTk9YrziGDb+kbiSubcCfcsB7Z5FlpWDC0rcsJj2ro5qc9yeXLGdyfYtn8ZJ9heto1lzfqI8ETpezjv+hJqSzci9PRLuJW6Xg+wTRtxfs9zCItbD+UKfK+9I9uqlk0ovfo6LpxeC3+PNTjt/wcMNblA3bYJNRFr4em6BldPvo7TO38Lv9NvYrRlBZ0GdoJtob0wPqnSbfvlfqoFv3o2IeBKJxqaxRCGmS+0J5SoyoxCbuuU4ZxaNYOy3BwUl5Ug73YGsvNrITEOdMz5wOmBB0hNzUSBcF1WKlLzqkwCImrlBA0jXzA0RRbJFqSBJ1EDGuUY7l48g5vpnZBL+0xgWyHq182BLCnMxyXfPTh+8y5kGi0snV+t9+c1cty74Y6/fPaNbm75zp+/xnvPv4Kf991A17RxTyqH/qIwnAqJnYv+sujIDUfg1STdXPTVSv8T8VyC7WU3Eq2KSBg3DpcB2zwzAHbEC5oBV+c7BveCk5YaGl1PhL5XCX41SimGh2ag5o0brlo8dJ5TY3RkWLejwsTs4gsNPbadCbbtX8YJtpdlY0WbC5iOzRAWS6sOfx3uXm9hsnEjLrv/M67EfahbTExZvx6B+5/DjYT1K1pczN6wLczZHi58H4Vx76Aw7X2MP9Dvsa2rHzpc0J2t/1tZ8oeQGNcHy/luR9gW/Ipaw2NyisHQqAIy+WJDuVnMTIxihlngAI5lMDGgj0539w8ZVhg391M8z0IyOaCLYnf3DmBWafr7wu9Mjg3rFk0zv9ce/6fI9ipVhvbITPrNhQL5NNhCWDWxJjcHTf0Sk6HIwgIRTaVpqO6cgEYjQ11uKiJCQxE6d4RHRKBz3Hx/WwfahmdRnxmEv235EUGXr+Ny0El89vH72OMXj4G5Va/n80fSlYUfj51Dv9R0+wVL5+fvc9Qnp1HqotcymQxTA6Xw/Wo7ijsl4FgZmnpGoFJz4LlZ5IR44kZiGdScFrxajltBvgjN6wZL/uXRcESwvaxG4rJBW2hYLQe2VV3Q9G2xf5qW0+Cbv7brE3DinEfrab68CRF6TgYtJ3XOQ2vH3Qnm/O8f1x1Bg8ioU9D8PM+htzIPh48dh9exwzh8xBe1vcZDOG1UZxBsO6Q80ZxtKyO3HS5oSfwDLh5bi0tur8L3yOu4X7EJ6g4XdCS+gTM/rcHVE2txbu8aHPN5HQMNVv7uvJ+a+7Q3bK+oLjBL45K/YWfYdlQ7zhmeQ7A9XznTp3WNGLKTg+zEY6w2EZt+968IzugymUcr7r6NbevehU90NRiWQX9zg2Hl6DtxF/HjweNomjCFV4c6G57F9HCnIU2Fd5Px87a/4FxyJSQaHsppKTRzEZeRxlTsu34dE0q1hfOmvZEOfQ8zrStFD3DlFzf91l/MOKLO+mKfqyt27tkNz4gkTMx1GDCyEcRePoLSPpmDtGKjRrHZ+zrE1gTb9m+IP4OwzStboRk6BM3gHuc7hg6BV3XazTeoRG0IP/Y13nzbF3VGsG1+nlWJEXptL2LqRqDlGNQm+uHorVowtvYDBNv2L+OOiGy3fITR2k0m+05L6zeit3g9eio2QPHQatcuEFVvhGqZC4zZe+svATCnKz9Eedw7KIp7DwM1+lXJ9eDpguHc91EU9w5Kk9dhqm1loC38FsH2E9wusbUP1GpBsG0HozqkkUrptltjxRnyj5UN4+q1E9j65W5T2FaJER3ph5+/+1kP25yRQ+MZlMZfQGRimWHxK2d4F8ZkGLkK1REXcf7aFVy/fBHHj5xBalU3WN7SeaP3W3XN81DL5WDnbK5RLUS95WrjFcd5aFQL19ktD4ToHc846SGsMG86hHVROxBs278h/izCtrwW6u5/s79tlxspEq7v/gy8osk+9Rcrw93QKIQkx2Dbl34LsL3IeVY1g/iw3QjLb4VaLcOdEDecTGwy6dhdtMwu1w8TbDtEh/aKbDMdLrgf9wb8d7+ILVvfxOSc5lWNHyLu6Ms4tmsN9u14EZfD3odUgNOOzejIegdBbi/jwBcvLHvrLEfA9pIR3ZWUa7N7CLadqe22+mkh2F5uxUHX26eRQHZdsCsvR31yCiISynDDx80IttXovJOOqIi7iAvyewi2mclGXD3shfrRVYxqL5KPun2eO5swrZszw0HU3zwX9a5AU+v86teWzq++k7RJg3MRuzzu73IzKdAMHYBm8FenO9iJi+BZyYKmLb0/wbb9G+IE2/a3sVlD+5GNebvBNouOwijcPJ+G0f5qbP9qHrYtnOc5jDYX4JKXB/bt2gYvr5NomtBvw/i4vsnkfoJth9d9n9cAACAASURBVOjPXrAtvf8hEvb/FjdOvYotW97EhE7rLrh/dQ3czvwBs22bMVv8Lo5+/yrqKzdB2fwRckLWICRgLby/eAGttcuLDhNsL89ej/Q1y/FLi11Lw8iXbsNYatuYnSfYNjOISSVBf7OZ0Miu1kPjaEMEAs5exfCkGNFGsC3uuouzwRfROTqDjGBz2GbRlhEEj8B7kBm2SLD+mZQ/T56t2IlLUHf+i0Macsut0IUOAF4zvbT/INi2f/4RbNvfxos1VC2dsxNsz/YV43RYIO6PSKAaXoBtS+dZ5SCi3D2RWTmEWZkYdXmX4HE5ERKVjX0hwbZD9Gcv2BZ8v7xxE0bT3lyA7bYNiPnhBaRlzW0n1boBEd/+M24lbdC9q7J1E2aq3kMIwfaSdSAnq3TeUTgE20vmn7VtZ4JtAmqbicla0TniOvHUKGZV84vQcJgeG8TAwABGxqcMw4CFdChnpzE0MICBkXGoWOOhwDZucFipM/lQPbxPuCOipAn9XS24ePAXeF0txORIB84c9sPFzBr093Qg8oQb9gWmYlSmj0TwymFc8ziO3DY7LHBjZdodka/0jAVdEmzbPwLAjvhAq13aL/CaSd3c4OV2SjjkeoJth8CO1XlpF9iWoTTYA//y6XfYJawj8cNXWPPCh9jtH4BwryOLnL+CuoZCnPn5FAbkep8iHy2Hz7e7UD9q4+g2wbZD9GdP2Ba0PWYM283rEfLtGtwr/Gju3TYhz+05hMR+aHjX2RqCbWvaKwTbC20aa+z1pF5DsE0g8dTBNjPTCo8vP4Jfwn3d3GXVdBMiz3nD18cHR48cROTdVqg0PDhZHxLPHYOPuy/cvT1x6tZdzKhWc0EuFpMPShDk4QEfX1/4+Hjhmz9+hL/sOIaMwgJcOe0Jb19f+Pp4Y8u//Qmb/n4QCQ9Gdfkn7riDo4GRGFl0+4Rnw5k9qU54pekm2CbYtgrwCLYNAGCVvSxFpG113i6wrQXLqAw7J4g6CvHj58dRNjgFRrn4eclIE47/tA35bcJuFyw684JwYL8/RmQ2ri8Ith2iv9WF7Y+Qs/85RCasN7wrwXaxVW1rgm0b+xsnZTqCbRtljC5COiMHPzeEVyae0kVSBwbGIDfbcJ1TTuv2tRQirSKFjXuRbfQ+KwWAVb+PU6My2x9fbPzEMKeZVc9iSqKBlucw9SADu86EY1iqQnOeD46Gper2QtYoBxDjcQI1fVbMM3WQjTlGajKM3GBbjdJ0GDmvRm3SeZy9lk77OluTN5wcQiTSKQ9WGHq9dCRV0ALBNsG2VfBIsG0AAKvsZSuotvQ7doJtQ/2g1YIZb4TP/st4MG209ZfZeZ5l0FeVhBPHDsLVdRd+PnUeJZ0ik20mjX9zxd8Jth2iP4fCdsdGJP/8PJLT9cPG1e0bcOuHNbiXPx/p3gyCbYLtFfsMa9pxT9g1BNs2yDCeVSIzaAveP3IVIqUGvFqJwvjL8PD1hfv+I/A8mYJRuR6qVeJeRPqdwH5Pb/j6ByKlRR+ZJFHaoneLh7i5Ehevp+HK6eMG2DbYlufQnH8Th24kQqpWoPjqLhzPa5vrfVShMGQX/As6rOqNNPymDfRj6beE/ZprctJQ2DBh2gBiVXhQlIecql6wQueO8P/iUhTWj5peZ8e0WUrzk3Cek9yGuvfvUPd87XSHZnA/eGbQKg0SbBNsWwWPBNsOgR2r8kIAcAfAtuCHVUpm0frA/LxKqdBHxJV2WliTYNsh+nMobHe6oO7qK9jm9QammjdjMuctnPzlDXQ2uhjelWCbYPtJaA86Ko0E248NJDxEbXdx7OvNeMc3WA/bLIvZKf0qyxpFH65t/wVFHSJoWSXyosJw5noxZh/7ubaA04d/Q4jIj8+qwM+lTzyln+s8MDYBNbewlY+l844S7mLPUU23I/bqWZQ+GDGJ/PIaBSoyLsP11/3wDo9Hacc4eJ5Df3kstnqeQWXLADqb8uCx/Q/4IanOKtBZ7PlP+zme6QM7HgjN6CmnO4R0CemzJg84cTrUXZ8YGgVWN5ItRapseF7T/yN4pteq9yDYJti2SrsE285V1h0E29b4QodcQ7DtEP3ZHbaz38aBvW8btv6S31+Pax4v44e/PQ/3vWtQdWdusbS5+nC25n1E/byGtv5aoq1Pw8gf5hCH+KUl8sXWaSDYfkyDs7IhhEadR3LMJXzpp4dt40ySDVXBwyMAjeNKqGbbcP6QK4r6ZVY1po1/xxHfeWYGEe5f4hu/BEgZDmplP+Ive8DX1wf7jxzCyZQqCPsJWzrviDRafIZKjNhLYQjJbYSKUZjAtnAPp1FCJplGdW4kPtntj44pBbRqOarzYuHt44vz4bcQHfwjvPJanDJvLL73Y+p3Ob/Lye9D3f0XqDv/6HxHz+fgFfVW5R3Btv0hlVYjt7+NrQJtoeFLsO0Q2LE6Pwi2nSo/2ME90HJWtMk4BTQj3k6VdmPN2Ru21R0uEDe5gDHqXGbaXSBu3ARx0yaoOh72eXIL543Tbf6dtv562I7mNnLY/+29GjnPQitM6WOGoOXtNLLGgW3kR7WnCbYfJyNYGQqjYnA+rQH91dH4ygDbLMbr83HGdS98TlxEXFEDVCwP2WAZjn93ANHBF3HQdRf2eAfjweisVYDwqEy0zd84DFdmY8sXG7HNJ1oH2yyrwJQApVoeir5ybP/lOjpESlg6b5t0rKSXi8d0xz24fvEXbHV1heuunfh0w3v48IufEVrZbWpfWT9O/LQDuS0ik/O0mvfSdufktc67RUX3X8DLCbYdVgkbNbgWeybBthM1mAi2nQuQCLadKj8cBdvyhg3oKV6P7qL1kLTq/YO0fiN6i/TnhPPCMdFoCrSL+dfFztkdtpfw+YulaSXnCLadqO6wG2zz4NXDYCcuQjOwA5q+H6EZdgcvqzRbs4aDXCLG9LQI07KFEbeMYlZ/TjgvUYB7Ara7JdheMWyz6C0ORVhgBEYkGgybwLYWWp6FUibFSFsJzu7egpv1g5D25ePHdZ8hsbhLt69lbWYQ3P0zIWGXBh17g6xK3IxbF68j6cppHJ2D7YVn8hiqSoJHQCzGlfPbaQlptnR+Nd6Hg1Ih0889E08h7qwvPCOKMcNwEPf3Q6IW5swLc7rzcejgeTRNMuBV45ia1S+c1nw3Ch6XUzFu2C5sNd7BuZ9JsG3/SpCGkdvfxstpANLWX06UH12fgBPnmHSSLtRRpr6Td+qOwc/AK5qseg9L7/dEnadh5JDe/xAh3i/i8J6XcXL/i7h+/i1MPXBBT+pbOLdvDbyFY+/L+Obj/x0BV9+DfJEo8VJ+i2DbiXxV52ZwUpqzbclP8RoRNCM+UHf9yaTjTdP7NyPg5jE71Y2UpFRkZKYgKjYVneNSaFkGTSUpiIhNRnZ2FgoqWiAzW4Ta0nNX8zzB9kphWzaKYI8f8el32+Hq6oqtX/0LXvjgT/C/ko0ptXHFz6I8xhW7okohnmhAyO7T6J/bWkM+WonzP/mgR2J8veO/86ppZMZeRVTpA3RkBMNtHrZZBvX5cXDd+ytOXLyBoob+uQW5LJxfqS1tfZ9GiYKbVxCYqN/6a6A8EfsP79OtuHrM2xdlLZO6ho5stAZ++w/DdeceeHhGoGVS+uw0gFZgc4Jt+1fmBNvLs7G88SP0CRGh0g2QtunvNY4gzUeLRus3mVTqSzVc5//uKNieub9RF9Xqr9gI5UMNbReIqjcuOkxzPp2P/KTI9ory/pE2fZwo33Ii27wKPCt22kPowF6yAfusw3aHC6ov/w5nTr0FccdmyOvX46LHGmQULKzcLWhNUvEuLru+jNryhUXGlqNBgu3l1R3Lse1KriXYtsQyPLjZfKi7Pl7UL2uGPfTTOjg1WkpykFbVDVbLoqc6AwklXWA0SlTdS0Nll+WdE5RKudNFuwm2VwAd85ULo1LO7WspRUdhKD4/HohBkQyscgzDk8Lway2EOd1Bbm4IKu+FWjaKGyePILFmBBqeReedy/A4GYcZEzi3JFB7nVehOfYSwkJyMaVi0GUM21oteFYNmXQGbSWJ2L1lH+oH9cPeLZ2ft81qfwrpU6n1UXie0xj2H5XLjQohz0Ep00fD5XK1YVE4m6ed1+giGbz8Ppzy0AjbTS2tL4Jt+1fmBNvW21jVtgHZnmvgs+NlHNzxErzOvIWJZhd0Z/4epw7ORYv2vYQt7/0HnA55H4oVAJIjYFtZuQ4BB36LQ3vW4PCOFxF2Y52+46BjMzoy30HQ0Zdx4IsXlr3QkKGBSLC9aKPOYJ8V6OKx7rUatnlw0nJoBvY65zHsBi1rxVaZzzpst21Civer8Lv4vj5i3bYJycdexZmQdUYR7E0oO/kyzgS9B9lDnW3W+USCbevs9Fhldxm+gmDbQpuS14ATRVr2yb3fQcvOQsup0V2Vh7iCJqg0Kjy4l4T4km4wagWKMkMRn3kXZZX1GJMsDC8X2rEsI0NVeToG5Baeb0Vb15r28HKvIdi2ieE5jDemY//lMEwrNVCKmnFpj7B3pSt2HfTG9bR6yITn8Cym++sR7ncc+1x3wSvoOqpHrFiYwyZpXFx46ukO+Lt+ga+2uuoiv99/ugFvfvgFLoRWQmr8XHYSMa7fI6p02BTMLJ03vvcZ/y7s56zp/wnqnq+c8uCkJboh9ks5D4Jt+1fmBNvW23gy9y388u3rGGjZDFnNOpz6bg0qS0yjReKSd3Hy4Kuoq1xhtGjEx2wO2eJ+VFfGB/dYbkA8opHWeONlbD/9FmTtmzGe8yZ27F+L3gYXKJs/Qk7IGoQEroX3Fy+gtdZ625g0KAm2V5QvJjZ8RP4t+7rlwLYk17nSbmyHni+gZa3oqH3WYbvDBe1xb2C/629RlvsBmlPewaE//kd4B7xrAGtFzTqc2PYqSktXNgJH0CDB9gr9o7GmbfidYHvxulIrwPZ0jGW/1r/DsGChfGYYhXnpSEmIxs2kNLSNK8BzLKZHu9HT3YWGynzEx+dgVCZME+V0iyBPjg4i/3Y0GgZFmJmVOk2Em2DbZiDIQcnMr6bHQz0XMZXJ5VCznAmgahh9RFyh0u+9vRTk2PvvzPw+mzIxGuLO4pBnBMZnGCjH+jGp0KdRWFXdze0oyntlUFk4b+90Pqm/z6vHoO753LJzsaGDX3bDT5hbNJtPsL3KeTCfbwTb1jeYJgvew65tr6GpbhNmSt7FkV2voK7KqLHa4YLCoFcRdvEdQ6N23s7Wfjoist2R+hr2ze1X25f0exz1eAMjzfrOAWXrJsxUvYcQgm3ddn3P1pxtHhzBtt3rTccskOaC+5G/w4kDa3DW/fcIO/oqLgbPRbo7XdAS+TsE+L2JmbmpMNb6J+PrCLatrzuM7Wav7wTbFmBbGDGraIS658tFyvYfwU6GQgBynmNQX5qFirZhKFUMBjtLkZhVhhmN8e/OIj8uEiUDMmhUEjSV3kZOVgbCrp5DXFoW7pTVYFJuvM6U8b2O/U6wbTPYdmzG2Qc8NegvuInA80m61chFzfnYc1AfoT/ofRxpDf26TgNL5+2TpiffrgTbDqgEaTXyRSouB9jdQieFI1YjV7VsRF7gb+G27Tn8+POLOB7yrtGwzM2Q136AkCMvo7DQNNq9nMaVI2BbVr0ONw+9jF+/eR4HfnoBCSnrwRgNJZ2tIdjW5dkzt0AawfZyyupKr3UMbC/4YmXzBlz3fhHxWRt0Pptp/Qjxp36Lm7EfQmXBn1rzbgTbCza2xl72voZg+xFtd54BOx0Hdc/Xc9vICltUfgrN8DFo1SM6ztAop3EnPVq3bbLAFtKpB7h1MwkDcg4Mo9FdwyrGkRmbiLpxpSGgKQwjryhJRN/c2ljOwiUE2wTbBpHqRMmzYOYj7jwLYY7z/MFyc4XH0nmypakt5+xBsO2ASpBg+5mD7d6k1+B+dC36ajZhqmwdgl1fQmzueoMdOmJeg6vbm5g2AtflNrDsD9ubUObzMvxOvouxxo8wkPMmju56CY2lCx0EBNtz/oNg26Dt5erYLtfTMHKr80Pa8BFEjZvAdG5C46XXcHLfqxhs1OtaWvU+AnY8j5oVLow2n7cE2w5oZyyjM4Rg+xGwLbSNeQbCrhHsVDjYiRBw4gxoNVMLoyw5BkON9xCfkYOSkhKkx9xCTlkrJKoZlOZmo6i0GLdzM5BTcB8So9XIWbUCvV33IVIt8XwH8wrBtoMN7iy9LE9MOjgltJzcOQ9e37u2lC0Jth1QCRJsW93wm2+c2fPT/pFtFxSdeR7Hb6ybe28XlAQ+jx3n3oFcaBC1b0T8nhcQmbgA3yt5X7vDdssGhH73AnLz5uC6fQNufvfPiIxbSDfBNsH2SrRr93sItq32uVPF7+Lcr89h5/fP4ejBtagoW5juMnH7HXjsfgMjjzGEXMhrgm0HtDMIthcNKC3VBl7676ZTbQ3XcwzGhvvR09ONvv5xqLRacCyDicFu3bmegWHIGecYJm5IswWmJNi2YJilDEd/d0CvkTDUROj1GjvtlIeu55JfuqATbDugEiTYtrrhZ/dGeOdmOAK266+9gq3H3sBU82YoG9YjcOfz8Iv5QGcHadm72PnDq6irXWjUruS97Q7brR8h9chvEBj0PqSdm3Vzzw9/9wLy8ymy/VB+UWTbqcq4mmB7WfkhfbAJ4sZNmJ1bj8Gg7w4XiJtcwCwD5Az3Gt1DsO2AdoaRvRfLA+NzFNl2ACM8QfxGsG2eWbwaWl00VYioOtnBq+zUq+SkhYKTQdO/c1kVmrGzs/d3duqGbiGHpTpeCLYdUAkSbDtVObE/bG+GvG494k/+Fvv/9jx2fP0SAs68jfG56NBI7ps46/c7TLY8nvbsDtudmzFV+j4uH16Dn79/Htt2vozQW+tMtimbrXkfUT+vce6tv9pdMFC6Ht1FHxodGyBtF+zvgtHihb8N1wvDaVeQLwTbTlXG1QTbTpUfBNsr8Ckr8UNW3kOw7aRcYc58Dvo/wbaJoTlw0jKw44FOeXCim/oOAJM0P8WCJth2SGVOq5E7TyVNq5EvMy86XCBp1EeMZK2m98pbV7bdl3EnnSNgW3ieqk3/DuKmTVDoANXsXZo2QbXSueeO2PqraSPiA9bC+9c1uuPott9gwxcvob56E4Rh8H6b/lm3j7jw9+io9yBf5B2N7b7od4Jth9QHi9p+McBwEGyLS9/DjbOv4+rp11FdpB/xMVPxARID1uLKyYXj+q33IV5BmXf0AmlW23cxmz/iHMG2qc+0l52t/V2C7aeYTVbAYATbxkbTbbZ+w7kqNCPnqhnYZdh/bqloqlaI0POMkx7WzXXWEmw7RIsE285TSRNsO09eCI0qR8G2tQ24FV3nCNg2qqfUHS6ouLIW5wPf1m25NlP8Dvy/fQ19zY+Ztw6AbVXrJvSXGEfnP0R3xUdQmnR0uGC8YsOKwE6Xf7TPttX1mrjkPQTsfRXh199Gwc3f49yvr6GuchNkDRtwP+UdFMe/g+K4txH0ywvwPa3X23LLCMH2Y5ZL47Jvg++s6JZVIwa16mGou/9qtZaWq4vHvZ5gm2DbmNMItp9G2OZZcJI8sBOXnfLgJLeh6wwwtv1i3wm2HVKREGw7T2ODYNt58kJobBFsLz8/ZLXrEHjkZRSX6KOQottv4eD3v8OQ2ciDZTdmHQDbkqp1iDyhj84LUfh9n/8Ttux8HaNG82xni9/F9+//E0LCPjQZ7m/1+xBsW1mvuaD+0msIOfEWJMJIiLZNyPJfi9AbH0Bh1Plhrjer82EODAm2l1/Gl2vj5VxPsO1E+dHzhW5PbGNopO8r60Qg2DaGvKclss0pwY6etLJCc3zBFtKmmw9vbPvFvhNsOyQPCbYdXwYsNT4Itp0nL4Q8Ithebn64oDViLdyOvYWZOSAay34Ln7r8Rjcn/ci+36Km9MmYs820bkTyqd8iKvoDw/7HTNtHyA34/9l76+4okjfu+z7Pfe9CPCEhbjNxdyM2CRrH3d1tF2dhYRdnF7cIbkmIsLi7ywLB48Z7+P31fU71SDrDJNPdyfQ2UDmnz8z09HS66qq6qj51Sdkj3MMCy9YGUNhufKc/j0xzPRrfrOM/lt0Jx7lVjpgxVoa3ZKHmTiiOzbTFwtke+KTJ3B2OC2vtMW2RMKs208efjuDmMdhUjYYXM/mXoxOsvW2NF+zz1I2cr64y7PXUsi0MSr9XmKewzYY8CtuiDCQUtg2r5NkDMJf3FLalIw8K29KRBek7FLZ5yuN6EFak26HgcEjLWEKyLZO4+kshOPO7E/pmuuDhJQHx9CJYttn68vURORYMc8LDyy118GiPF5Ysl2PFkO4UtkWI2f5Y7odVI6yxYI4zVk5xwqxYM8yYIdfAds3lQCwdZofjx1uy97NlyOU9tWy3tG8u9WXoa340y3bDp3Oovd8XtXeTpXc8yERT9XX9C2psjqLvddYXhW12w6Cw3TJBMuBqLIVtaQ1uFLalIw8xYPv+ATdM6G+NwWnKIy3GAovX+DH7U7864YtlE20xuG83zJ8vw6urwupGjGzkhp70kftT2OYn/9fHPDBiigseXdMN0zVn/TGktzPOnxOwJZuYsH07DAVz7bB0k7/Gqv2+xBubxzji/PFgbB5lS2FbBNgmffBtuT+KdvmgdK8fDi12xp9LvJlcAOS7x3tlmDWnY7sOUNjm18cNrXd/NNi+fecl5v2Sj2mzDkjuWLDoEB48qtAJj9+rBdpQ5aKwTWFbFMBmK2gK29Ia3ChsS0ceYsB23W2VpfFKGN6W+2HeAFscPxaKmush2DjeFtt3BOLdP4FYO94Kv+8OFKQfKGxLp03Vi5Ug7U44SpY6YfF8T9WWX8o6eHPaD8+vhKH+TgRubHPDyCnueM6KgWaPDe2+FxG2yT7tQ0Y648oF5aJAzeVgrP3VEev2BKD6eiiFbbIYLxJsq9sEo59m2iK3IFi5ddztMBxa5IT1f/q1iuFWX8/1lcK2hHQVWeDkmCCtue456h70Rt3dOEkeTZ/PcILU85ffI23oeaTknJXckT3qAm7c/sSpHIaC1O/lvhS2KWwLmkxzHch0XUdhW1qDG4Vt6chDDNhu6ZPhuLHJFctnyfDuVgQqLwdh7RhrHD8Vhvrb4Ti0rDsmbvYTpB8obEunTYkF23U3QpG33BmbdgZqrMGkrV3b4ojBWdYY3M8ak4Y7oayQ5WLOx4NKNNgOx/X1rlg0V6ZyVw7Hkz1yZIWaM3HnxOsjUtYF0YnWyCsI5t8/aII0znVWeTYI/+T74nZhAPJWOmHeXHe8uqHsW1VXArF4lDX2HRXYnlRtj8K2hHQVD9iuePsZvyzOxfRZeyV5XLv+nBOkUtj+MWK7KWxT2OY88LVM0jumnClsd6z+OksO6vtQ2JaOPMSEbaWlyK7FUnQrDBfWu2HMCEesmuqEaRNccf6sAHffuxGgsC2dNiUWbBN9QvYLr9Ikr1LWAduT4uPV8FYgrtZBnF5Fgu26m2HYMt0eazcFoEa9GHAnHJ9U+7m/Ox+MtUO6Y9EqP3zQKiunclDY5jznqL4YiL8WOGHWaHssWeuFV1dawhM+XwxE4VIZnl7pWF+jsN2x+uPU5tX9iMMrV8v2i1c1yBxxQXLWYLWFuuwch+SBX76AwjaFbU6rMt+LiZ8pB43Z5jwIdkTBUtiW1uBmcNi+HYanRUG4X9iyf+2T8hDUsrZvIZbUJ2eC8FaIeykZwO8nobnqEied1fQhF/X34vi39RuheMAqAynPs7OhqOVSPg6TDNKnxITtF/lyjBvhhqcqS1HNtWDs+NUBv63yxOldXjgwzQHbWJmY+fR5CtsS6uNiuZFzbON82lGra0WC7aorQfhrji0KC3UvNNXeCMW+GY74cwPd+uuLIbORG7o9qe5PYVtCuoqHZZvCtuHdzqkbeectBFDLNrVs84eODg6CFLalNbgZGrY/lAdg40QHxjpBLBQT+pqjz2AnPGMl33p/yhsZUSZY/rewGGExYLuiyA8LJ7SUY0SKMbImyvCkRH/5WkFDO/1HPNgOw4mZ1li40V8Z/0gSER3xxMQsVzy+rmyfL/M9MLCfIx4IsBxR2JZQH6ewzXuMq74ehhr2YqBWnyUW/Eqh+4ZTyzZveXDVn0Kuo7AtIV1FYVtSlnoK2xS2OVmweFvdqWVblEGQwra0BjdDwzZ7AlR3KwR7J9hh01+suM7boTiyygmx7l2xbIt0YZtdjtqrQVg73h67tGI2dZZPa6LOvo/2e7Fgu/ZCAKb2c0TRmRbrHdkPuV8fZ9y/RtpnOB5sdUNOhhMesRZFtJ+3rc8UtiXUxylsizKutdUXvjpPYVtS8qCwLSFdRWGbwjbbAPodvaeWbbYwKWyLMghS2JbW4CYmbL/MlWPOFDc8vdoSe/c0zw2bZ7vhj16W+O0bge07O9wx81cZKlQu2OoJta7yqb/j8ioWbL84KMOoCc54ytqiqepKMLbPssO0SY5YPdcJs4Y5YMPuQI3lm8vzq6+hsC2hPk5hW5RxTd329b5S2JaUPChsS0hXUdimsM1msu/oPYVttjApbIsyCFLYltbgJhpsk71r5zljzWp/VKusve8KfbF0vjNKS4KwN/3bgO26myHYOccBW3ewrPOkPDrKp3firWX1Fgu2K6+E4EHp11l8q6+H4FKeD4p3+eBq0dffcy0PhW0J9XEK26KMa1z7Rr0IsP36pA8WD7PG4DTlkZVkiSHz5Xh1LRyfzgXg73ndMTjNBlPHuuE+K+kY5zIQvSXy1l+8nk1Lr7b3WwrbEtJVFLYpbLOZ7Dt6T2GbLUwK26JMSihscxvc6m6HoWSdG1bPdWk5fvPAvYthIPu+5q5WfvfHWh+8FppY7G4ExILtz2f9sGKYPS6WK63atTeDkT/ZEfnbA1FzJ+Sbge0Pp7wwN90R9y63lqN2+dqb4LX1nViw3db/76zzFLZbt43OqldB96GwLcq4xlk2IsA2eZbP18Lw4WoYPlwKwba5dti40R81DE8GUAAAIABJREFUt0Kxb6odlv3pizcXglEwzwG/LPfBRyFZ1SlsS6pdNf77K7401+oPsWz6jIbHOZJ6dnbfodnIDZ/4TJ0xXd8rjdmmMdv6FQoborm+p7AtigKmsM1tIk6S8NwvUFoZiaUxf6kDBqU74ubFMNw67ou9G7xQvMsbG2fYYfFyb3zmsZrPHtzEgu07f7tgwlQPvFclHnqWL0NasAmy+hDrSzdE2/6EoBg75O8J0li+2c/Z7nsxspEz9RuOc6vsMGaxz1fPqF2+dp+3DVlR2ObWN4TUrZDfNL6YhS9fmvSON80Nb9DwdIQo+pN3OShsS0suIsG2up28OeGJBaMdcfNSOD6X+mL0KGdcvaBc8Hx1VI5BQxxw/1JLWI/6d3pfKWxLql1R2JYOpBKIpVt/dR6o8s6/xZX5RLyOWrbZlU1hW5TBg8K2AKAgFonpdlj2V4AyhvZOOGpuK+/ztsgbC/oKyxpNJlSiwPatEOwa3Q1/bg/StDFm/11ieWGOIGzrY4ll6/xRJSTLr1iwfT0Iy9NssLdAy8VaR/n0TlZ1ADeFbQF9Q0c9Cql7Xb+hsC0heYi09ZeudtCp50SFbeWuA7+qdh14fVyOzLlO+FeVq6G6zA+DEh1x7lxLokTOZaWwrRnLONeZIXUVR8t2U2Ml7p3/BdeLx0nyePXoGJqbGvUucNKtvwy/uEAt2523YEBhm8K26AMGhW3+E9jXxz0xaZoT7l3+2gLx4qAc87OFZY0mkwRRYPtyEJYNd0FJSVuTulAcHWeLTTtaYJzXBEYk2K4664/ZU1xxXWUZ0jyj3vJxkzmFbW71pKl3A05eyf+gsC0heVDY5j1WfyrxxcwxTrh4VjluENjOYMF23bkADOvrgvMUtvXC3ZemajS8mMlbBqLpKo6wXVXdgFm/nMegscWSPAqOPkFjY7NeeVDYprD9LVm8KWxT2BZ98KCwzXMCeyccp1c4Yf0qb1Rr7f36vtQPC7K6Y+UOlcVbAHyIAtt3I1B1PRy17TxfzY1wVAqJHST3FAm2ycSp8ka4zgzd+srHZdJFYZtn32inPXGpb33XUNiWkDwobPMcq8NxfZMblvzqgQ8qvfrutCeypzjhqSop2uczPhg03RWPhCRJo5ZtnvIwbF/i6kZeWdWAUdOuSCoRFzt2eG/+cwrbOYYHaXadt/WeWrapZVvvqpegFY9OcCN/fyEE904H4l5xMD6pBrjKy0G4Xxj41Xl9Ez3t7xueDMGXpkr9ZW+qAQFa7d9L5bMYsP3mrKq+iSy05FF/I1QjjwrW1kd866exYjO+NDfolUdz/b+of6AQLI+qS4FYO8EWp0+zrMK3w3E71xNzxzhg3QY/fOwAdIgF23zrl9f1IsI2r+fiKRcK24adkPKVHYVtCcmDwjavMaTuZij+nueAzdtbdk2oPR+AKdm2OHQ0hFkwvLvXHQuWyPBeawtDTv2EwjYveXCqU57jBfueFLalAahqcKUx250HqoJ4jm1IlcB7atlmC6GDsP2h0AeLxthjwkh7zJ7uinNFocyAdn6NNdIyu2P2mNbn2YqSy3sK29wmfjXXQ1H4h6OyvsfYY+ZIG6SGW+HEiVDUXQ/BjtnOGDrYHnNGd8ev8z1QcZ3bfbVlJBZsv8iTYfIIN7xgTYieHvDA9JEOKDkegmpV7Lb283H9TGFbmPy51i+f6yhsS0cWRG4UtiUkDwrbvODu8yV/LM7phpNFrEXau+G4uNUNY4faY/lMJ8yZ5Yrik0rw5qOnmGspbPOSB+/65QneFLYpbKtBv7NeqWW78xYMRIftuppKfKptRDMDuU34/OEt3r6tQFW9OuNrE6o+vGfOfdRc13kFbneFpAOwXXMlCOtHO2DrZn9UtnL1DUfxL9ZYvT2ww4qZwraQiV84bm12waypMry9FYEn++WYPdUVj69GoOpSEFaNtcX2A8Htuje3NUiKA9thODnHBmNW+Wqese5mGHbNs8OcXz1xR5flnucgTWFbSLsyzG8obBumXtvqw/rOc4XtpvoKVD+ahMpbSdI7bqeg7tUmvR44ZGxsrr2HhkcZHR6r9NWroO8pbPOSS+3NUDw+6K/xsFPXObPLxUEfFO/xxZXiUM24ov6e8yuFbV7y4FyvPMdv9X0pbFPY7izIVt+HwnbnsaeosN3cVIfzR9Zjy+lrqG38grePyrF/zy4cPnoAuUVX8Ln+C6rfP0LugQPIz92DnXmn8LKyntMkoV2IZluv23vfAdh+cVCGMROd8OSqdgKrUBwa3Q2bdwlM/MRSvKLB9p1wXNvjgdVzXLB6pZzZ1/npER9sJJ9Zx4n8QFQJsKqK4UauHoBqLgdi6TB7HD8WivrbYTi+0AWrVvqiiiyI3ArDkbn2mLXQG58FxAqLBdvX1slwvrjFOkFgu3yjC6YRDwriLdFBjwkK29IBPArb0pEF0SFcYfvTpyrs23cC6/7cJblj/bo9KCu7xGkcpbAtQvsTNRu5ActDYZvCtgFii2nMtnQWDShsf5Ow3YyPL65h++bV+LvkCmobKlFckI/yxx/RWPcRpw4fwJUXH3HnfBFOXHiIxuYG3C49gBN3Xqus4J1X6DbBXDBsh+P2BmfMGGiH9ZNtMTitO2aOl+PZDQLeoTg0wgYZKdYYnG2D+au9v1ppVoOhvldRYPt2OIp+d8acsS44tMsHxXl+eH0tHO/PBqKcfN7lg6LtHpiWY40//g4QtCouJmzf3y3DnHnueENcsG+FYd8MFyxbG6DaIzkc11Y7YuUMuSCZiAPbBpwsqRZyKGwbvo719W319z8ebNej9tl8VN9OkORR93wBp322K97VYfK865JMOtRrwD/YuvsJhW3WwrW6v/0nrxS2pQWpT0dwzIXzfWQjpwnSxIFZGrMtArO1ZzyV2HeiWbYbaypw4uQRnC45gdyyK6j9+Ax78wrxorqBSTJ1u/QUTl28j+Iz+bjy9DMzMah8XI7tJ2+htp1Ka2xsBCmEGqCbm5tRX18P8so+19DQOpGVrt811NegsWKTgIEgHDfXOiEtqhtKT4Tg7flg7Bhng1XLfVF5OwIky/LHq2F4XeqPpWnW+P1PP+Y834GewHZz4yc0NLQuHyk/uw6+NNWg4cVcAeWIwPtT3hg4xAWXysN0Zlwmz/zqiBwLhjnh0WVhkMKG7cbGhlayIuUgsmFk11SJhseDBZWDPCexAG+Z64CN6gQxOmD70ipnrJnvic9CLPRvNrVKkKYtF1KGxoYGdDRBGt92wvf6xo/HQeSg7i/Mczc2orm5db9q+PwP6u8nCJYH3+fidb0qQRrp95r2o9Ib2v2j6UMu6u/FSbIc2rDdXv9ofL0K9XejJFmO+iejQFyr2W1KV/+ora3F8WOnsWXjX5I8Tp88zbQn7TZFPrP7R8XbWkyed03ysK2rf5A21qTa11bqlu3GD4datam2+kdz1XkJ66pENFZebjVm65y3NDWi/m2+NPs3WbhQWbZbjdkqnauUi2r8aK5H45t1ki1HIwu2lWXRHgtV/UPiW3/Vv1iIpsbqVv1DW+eS8n38VItRU6WdjbyujtR56/mH9rz++ctqZI44L0mdS9yw1bCtr3+cv/weaUOlWQ6lZfujpk212z9YnEZ4i81gun7Hnhv8CO9JHVy+fBklxYX43//+B/L3fz58+KCp3E6phOZa3DlfhpMXH+DlvVINbO/JK8S/NUrYvnO2CKcv3kNRUS6uPlNm3K56chY7Tt5CHUuI2s9TU12NutpazfM2NzWh8vOnVh2VCL6yUgnw6t/r+l111Uc0vhEG2492u+KX+e74eJMAaDjub3PFonkyvGMltSLnL69yxKpZHoIsqQS2G+s/oqryc6uGXFdXB3Koy9bcVIO6Z7MFDG7huLnOBQtnuOPBSWUW7xcXtaD7dgj2jrLFxr9aMpzygiLimvlyHsiCAOmM1VVVIDJTP3tDfT1qa2qUnzsI25/LfbF8QHdcUu0xStzIz/zqjCW/+ijh+k44Che74u81/ipLN7/Fg4bXG/GluSXMoaqqslW7I52LkVUHs5HzrV/e1787gprqKo0MiCxqa2uYRSu1XIiMat6VoO5evIB2xa9eeT8/mfipYJtAUE1Ndbv941uBbX39Q8qwXfNwOOprXrVqU7r6x4cPn7Bw5R3JTpgWrb6Lurp6kPFC3Rd09Y83FTWYNPeqJMvBtmzr6h+kv9TVKcdQycP2+4MaOejqH6Qc1dVVaJI4bNd+OM9h3lKHzy/3SFPfsmBbWect/UMtFwJHTJ/5hmCbzD+YOQnLWKPuH02NtXhwdRuun5mJa0XTmdfrZ2aBOYpn4lrxDOV71TnyufU57r8j/0Nzb/L/mHuzzun4f/eubEddbYscyPzj8+dPreZXRFZvKj5JGrb35D/H589VevvHsxdV3wRs6+sfUobtrJHncf12C2y31z/U4yPp/4S32AvUun6nvv5HeRUFtmveXMWfq1Zh/9FTOLxvM/7YugPX795G7p4TeFZVhy9N9bhy7jQu3n2Jf84cxPnHHxnX8Vc3j+HAxeeawZWrUIiwta/Vde7ra+rR9HazoMHtY5kPpo7sjitnQlF3JwxHFtlhwyofVF8NwfnCYCYmuPZmMDaPtsdfm/1R0yqJGjcYUbuR6y0LsWwL2frrTjhKlzoiO9YGS4fYY+ZYe4we64wrLCs3sXxPGemKW5e0Y9O5lYGAlBq2Sf23W5YOwvadv50xYLgcFZq6DsfT3e4Y0c8Bt/4JQ/WFAPw+wREnjgvLxqrtRq6rLOSc1C3bxI2cbaXT7hfqz9KewCahuUodl/p1/1eXgbx+K7BNnlVXm1KXRcqw3fB0NJob3rbSw7rKUlfXKHnYbmpqblcORB7flht52/1D6rDdpGXZ1tWmGJ0rcdhurr7aqm/o7utNIJZ8QYuPYrjMs2K2v5YDq419Q7CtWw5Kd9ia2kYs+f0W+g4qleTx+6a7qK1rMVy0VZbPldLfZ7uhgdV+VMY27Tb24t8aZI64IMkFTrZlW7ccWsonZdjWtmzrLsvX7uLasuL6O3Ld93qIAtuNNR/w8MEDPHxwHxeLcrE1/zgev63CrbPHcPTCTbx8dgMFBQfx6EM9Xt0tQ+6xM3j+/DEKjxTg/AsO+0p3loAEx2xHoP5OOO4e8MDK/rYYlGWDWStleHE5HPUXA7FwnB2GpFljaKY1li/2ZGKghQygatjW2xiF7rN9JxxnlzlgwhAXPL8eAZLN9OAMe6xZqXSHJ2UsXeWC1Uu9tTKucwdtbdhutywdgu1w/LPGAas2t44rr70RisLVzhiaY4MRGfbYu0U7ezz3smjDdltl+RZg+8uXFuXfVjm+HdhuX2F/S7DdlizIeenD9ju9A2d9fdM3AdvtyYF8923Bdtv9o6nmPuoeDkDt3TjpHfcUaPxwRG+bIvKQuhu5Ltj+uo01o+nj4W8Ctr9+dlYb+8Zgu62yENj+5TfpeuH8tv7+V7Ctqyw0ZpvGbKuzjet7pQnSWHqsg5wpCmy3dPhmVFY8wo1Hz9DY/AX1Ne9wsegIjp08iTtvqtDUTApWi9vnS3H00DFcffgvGphznVfglmfRcc+OwLZqJbnqahgTn610J1eCW9UN1bmrYagUkPVaDeYGh+274bi72Q0rF3jgg8od/tJvJKbZi3G7rrkejI0zbJFbIMwSrC4H27Ldrjw6BNsRqL0VrrO+624rY+hJHL0QDwNNOSo2t4rZbqssFLa5L2Co65b3q8qNvC0ZsM9T2Da8PJSWbQrb+iYzYnzPdiNn9wNd799WVCB//3bs/vsPyR17tm/A3ds3KWyLYbXm8j9Ylm1dbUlzjsK2KNZXCtviQDRXna2O2db0gzZgTfqW7U+cdK6+cv7o34sM2zoAt40G+J8IphNgmzckcBnUVNcYHrYjUFXuj0XjnXBwtz9uHvbB6pn22JcfzKyufyj0xoz07rh+rmOTdbFg25CyIPemlu2OtYNOlQ+FbUlZwChsS2fixwe2Hz6uxLBJl0WBA66TVvV1fQefw/Gi15wmflXvb+PhuUl48M8YyR0Pz01B1Yf7HMpBLdudOka0MddiJ0hrb95JLdvi6DS69Re3ek7qtwueHhmwd01VHo5RcPSeiB4ZZ5Gcthf+/iPg6JoKR+/xiOxzSpBOp5btzmNWCtts2KewzUzY3xT7Y/1ER8yf4oSTR4NRrcrUXVHoj62/+eG9JgZaGGxR2BZWb4aaeNCtv6QjD+1s5O1N/qgbObdJiRrWhLySBGkkZrs9OZDvvhc38u8Fti9f/4CcUeXoO7hEckf/0eW4dbcl6VDbbYvCtqHGPPZ9KWwbXo/y0b0UtrnKoxzJmUVIYo7jCPHLgHv4FiRnFyEwNAs+URuQmFGE6MSZcPddhsRsrvdtuY7CNoVtvZOftgewdiqPwrYo1jEK29KBOzLpoLAtHXlQ2G4Z6PlM0Ax1LYVt6ciDj2WbwHbaMGlup5M+/Dxu3uHimklhmw3FhnpPYVs6fZzocQrb/OWR1HsT3IkFu18JkjPy4emThNDehYw1Ozl9Hzzl6Yjoe4a3dZvCdju8yDbUcnhPLdvsSqKwTWG7DVczXQM9dSOXDqSqt/7isshGY7YNLzfqRs5/wmSoBYMf0Y2cwrbh+3g9jdnmDS+G6uPkvjRmWzo6l8hDvJjtEoSHTYFn6B9Izj4LRcZheHolwiN2JxTZZ9EjeRasHSMQ2PME7/ZKYZvCNrVssxcJtN8LzUbOAzR1wSfXc9SyLcJEiIcsqWVbOvLgZ9lejfp70ai/Gym5o+HpGDQ30ARphpxcc703hW1pTcKpZVs6+pbMWahlW1r9QwzLdnJGAYICRsPJJQUOnuO+imlWZOTB2ycL8rhdvAFVrZfFgm1FxgF4+wxASE91XHYZEnuug6sqntvVfwTs5PEUtrU5SeTP1LLNrnBq2aaWbR6QSi3bEpo0/YAJ0q6cO4q8HfORu32e5I4zxzejtuaz3kVRuvWX4Se6FLYNX8fqCTaXVwrbEho3KGwLhkkubV3INYaHbaUlWBb0GxIyTiIiejycfZayYprLERs/H9bWNrCN2Cq4fsSC7fjkX+HiORfxWa31XHJWMRPPndhnMzzkOYjqV8K7LNSyTS3beidxXNxJv7qGwjaFbQrbbfYtus+24SeJfCzbG7Y9Qs8B//AeQIVMgPj+ZtrCG3j/sb7NtqTWvRS2W0+Q+NYzl+spbBu+jrnIQX0NhW3D61GuXnbUsi2tvkH6iMFhO7sYwUFT4Bq2Dck55YhPXgxX95nooYLV5LSd8A8eDpksFg6RUoftIoQE9oM8ehcUOS2yVGSdUX7OLkZ49HS4BKxCEk2Qpnc+op6XGOKVWrapZVsUwGYPftSNXFqTDepGLh15UNhumTCo4eS/fKUJ0qQjD5ogTTp6ihnPOcZsNzc14OblYyjYMVOSR/HR9airq9M7Eadbf4mjCwwO2znlSOy1ATLfLHgGjoWTzxD4JB5QLlpnnoBvwAx4Je5AcECy9GE7IxduzlkITlW7kJ9FSvYZRCcsgoffJHj4jIKb7yxE9SsWtChPLdvUsq1XMQpamaCWbVHAm8K2tCZNXGG79uMV/HspEy/P95Lc8e/lbDR8vsJJL3wvCdKoZdvwkz8K24avY66LKRS2pTVu1HOE7fqGZvy15wlS+5+V5DFl/nVUVTfqHTsobIujCwwP26WIiJkK78AZCInfgKDoeZAHrEACgdSYmfDyW4wEYv3+FmA7uxgxqYeQxLJqp+SUI6lfHiISNiA84W/0SBMG2kQvU9imsK1XMVLYnicKOLMt1lzfU9iW1qSJK2xfv/UOIycXY+Do05I7Rk85g9t39SfkInrh6f0yFOXPwqkD0yR3lB9fjsqPLznpNwrbhp/8Udg2fB1T2G5rQvd9bP3FwPbuJ4Isa1zbRkeum0xhW1KyMTRsKzIPwtM/FcGq7NzJ6flw84iHb8wS2DsEwMlrDDwDx8PBwQdmLsMRnnqklYs217YmVsw21+cRch2F7bZ0M//z1I2cupGLDuUUtr9N2L584wPSJbp3beaI87h28yMnSD16+iWyRpxFv8FlkjvGzbyEJ8+rOJWDwrbhQZDCtuHrmOsk8Ee0bFdXnMLrSz2leVztj6aG93p1FYVtcfoQ3fqLWz0nZ+RB5pEAf8VRZpEhud92uHokwT9pN8IZazCxCP8BT1kYbHxnI67faUGLERS2+QOpICMpm+Ek/J7CNls41I1cFPCmsE1hm+sEm+t1fGD78Ml/0WfwOUEDKNfnEXrdyKlX8PgZhW2h9dfZv6OwzW0C29n1rut+PxpsNzc3o+zcC4ydekKSx/R5Rfj4SX+sM4VtcfoQhW2O9Zx9BlGx0+EqHwTPgElwkw2DLPg3JGSVs+YE34gbeSv3cY7l5/EbatnuvAUDCtsUtkUBbLaL+Y8G2031r/DuejbeXkmV5FH/oRBfvjTrtVB8L5ZtCtudPyhrwxHNRm74Otau87Y+02zk0pEFkRHXbOTNzV9wovg1CwCkVY6skRe47ThAYrapG7nB5Uhhm0f/yC5BXMp2xpIdkbRfK+aZ3KccCX32IjqtSLDcqGW780D1e7B4U9imsE1hm8d2X60WDSo240tzg15Iff+hGguXnsCMeUckeVy5/hxkYqdPoVHY5jGY81g9ZkMStWwbvo7Z9a3vPbVsS0ceP55lm8K2vv7ZGd/TmG3p9HEiT0PHbHdGm+FyDwrb+ueU+uac39P3FLYpbFPYNjBsv66oBbECcFHQ/8U1xeUVFLYFwnFny4vCtrQmfhS2pSMPCtvSkQXRe9SyLS15iGHZVmQeQ3D4WDi5pcLBdTjCeh5TzmuyjsDPayDsXVJh75oKN/9p6JEhrH4obAurt86ei5D7UTfyzlswoLDNgu3m5ga8fnwId0rHSPJ4cGkpGhtq9FogvzTVgLhqs62wUnr/o7mRU9g2/OBBY7YNX8d8BnPqRs5RHtmnERG1EF6BE+GpOryCpiC6byFSsgsRHjWTOe8TsRzxGWWCFuyoGzlHWYi04EbdyKUlD2rZ5iqPMkTHzIJL4ELEpxciOn4aXNwmo0fWWaQw+z1PQ3if40jKLEJyZrGgDN5kjKGwzVUehr+OwjaFbf3AyYJorq4IDY1NyD30CEPHF0nymL/0Aqqq9O8H+T3B9uf74/DxhkKSR82rbZzcyClsG35QoLBt+DqWImwnp+chKGA0HF1S4SQfh8i+JHNsEaJj5sGNWFmc+8MrYgeSstnJb7jXlcEt2yR2MJXEDm5kjpCIibCVDUVUvxIkp+9BcPRvCE/4E34BA+HivwSJWfyBm8I2d3nzaeNCr6WwLS15UNjmKI/sM4iMmAZZ4BokZZ9FYq+V8HDJQkz6WaSk7YaDy1REdmBPZ3V/orDNUR4iLA5S2KawbRjYbmjGjv3PBFkP1IrCkK/jZ137oWC7rq4ef207heUrcyV5lJTeQGNjk962SGHb8IMHhW3D1zEf3SaKZTv7BIKC+sM7cj0SM4qQpLKmJKQsgavHOET3PYXEvjvhKc9CeO+TgvS6wWG71YSpBKHhY+EdsR7J2USe5VCoFgkSe62Cre9k9Mgo4V0OCtvS6hsUtqUlDwrb3OWR1G8bvAL6QR44Hi7eA+AVsw3JOWeR3GcT7JwVcPMfD6+gRYjtAHRT2OYuDz5jspBrKWxT2NYLOFyt2ezrGr4j2K5+uhifbyZJ8qh+thjNTfrd4SurGjFu1lXek0shSkXIb3YeeAbSZthtSNd7CtuGHzwobBu+jvn0ETFgO0GxHA6y0YjNaG21jozJhH3YBpUbYzkiInvBLWaHID0iJmwn9/sbnrIBiOzbAtSJaQcR23MXgsJnwj38DxWE85M1hW1+9cWnnQu5lsK2tORBYZurPMoQE7cAXgGTERK/HiExy+AeMA9xmWVQZBUiWrGF8c4JCh0PJ5+RiEnj74VD+hOFba7yMPx1FLYpbOsFHF3Qo+/c9wLbDQ0NOHy4DGvX7pHkcfhIGerq9bvDU9g2vDIlgxtNkCZOPXOZmNMEadxlER07BHYBC+EfoYxrDkk+AEX2WcQmToKdx1T0yCiDIuMQPDwj0N3/d8YCw0UG7GvEg+1SREeNhYv/2pZtaLKKEBE3G26+YyALnQPP2C1IkrgbOanvQJU8vOL+RlLmybZj0ltZ9fXLXcwEaUl9d8I/RBlHr25Xiox8BIZMh2fgJPhHb2Zcadlthet7Ctv6Zc21LjvjOgrb3OShyDoF76As+CUdZBYuFZlH4eGpgHePvFbx2YrMI/DwSYVv0sFW57nKisI2N3lwrc+OXEdhm8I2he12YtJra5uwdM1dQZacjnRMrr9dtvYeyDPqW/ygsC2O0qWwLU49c+kfFLa5yyIiIhEmzunwiVmL8LjFcPVIQaDiMMhkLyhoOBydU2DvOQxuPr1gH7RO2rCdWQAvjyEISj2hQ2+XITH1D9g5EXf4Uzq+b7/OxLJsKzIOwtdvEOTBSxGWsBERvQ4hpZ2YdC79gX2NWLCd1Gcd5F5D4R21mrHUxfY9jpScEsT0+BPBcWsRFr8WHp458Ij6W5CnAYXt9tsrW+ZivKewzU0eJBO5l18cvHrkMhCtSM+D3CsJvgkFTEK05GylJTs5bS/k/v0QmEr6Dbd7s6+jsM2/ztj115nvKWxT2NYLavpATtf334tlm8K2OMqKupGLU89cBg/qRi4dWRB5ieFGHhUzGPYhxLVa6UYeGTMIjuFbVNaUUiRnkjjuEwj2S4Esdo+giZ9Ylu2E1N/g7DcTPTJLdT9nRi5cnVIRmMI/9lwc2C5FVORY2PuuRGKbyei0Y9L5tVlRYDv7NAL8FZDF7NDEy6v1jyK7TNW2ytEjaQ4cA6cjMZO/qyyFbX5yV9e/oV7Fgu2k3pvhEzwFmt0G2CBK9FTUX4JyMqjrxfBbf5UgNvEXyNz7wzNgImQeg+AaOIvxIOqRuApyr8HMzglusmGQhfyGhKwlIE1hAAAgAElEQVTW4T3q59T3SmFbOv2DwjaFbQrb1LKte1LKHsAM/J7CtnQGBQrb0pEFmUyJAdvxipWw816CBAJ32SUIDusP56itUOSUIFnlbp3U5y+4u09AeJ9iQfpCHNguQUT4GMiClrSylPZI3oDw1F2I7bUXEVEz4O49Cz0y+U9gxYHtEwiQpcIrdgfieu1HbO+DSFJZutSTa10x6ervuLyKAttpe+DsMhLBijzE9tqPuL6HmdCE1s9Xjpj42XALmYskAUBBYVtaukoM2Gb0kMcY+MasRUjEFDj6jEVsOunLZYiKIrspxMLYNAcRHUgsZnjYJnIrRXzqDsbjIyJpFxKZRI5nkZxxFFFJyh0VIpIOtITCCJiDUdiWTv+gsE1hm8I2hW1Bk+fWk6aOKTUK2x2rv86UBYVt6ciCyFUM2FZkHIZ/yBC4BYyCp+8EuPsvQFTaGSRn7oOvz0R4+o+Fm8dA+MZtawWxfNqdKLCdfQbR8esRmny4lU6LT/0DMt/hcPceCq+wX9AjvQ2rt54JrSiwnVkAT+dkOHuMZlywneUZcAleiQSNpZ7EpI9pHZOu57m15SQGbCuzKifCxW8c3LyHwFnWD94xOzTeE+SZEnv9AVdZOgITD7WSl/bztvWZwra0dJXhYbsccYlz4RY4G4lZ5UyYiywgHoE9SchIEWJi/0R0yhbYO0z6BmDb8LKjsG34Om5LN2mfp7BNYZvCNoVtQRMdbWXSkc8UtqUzKFDY5iuLciSl5TPWO2LB07bQKTJPIq7XsVaQwaeviAHb5HkUmScQpdiI8MS/0UNlFVJknUZsIjm3CVEpBYJBm9xfFNjmCZ185ECuFQW2sw7CyykWXpHKhY3k9N2Qu+S0xJi3G5POre2KA9tbYOuQhQDFEShyypGY+hvsPaYgNuMMUnLIosgiyGRD4R8vLF6byIPCNjd5823nQq83PGyfRXK/HZB7j0ZgwnZExi6Bi894xLAXz9L2wsFxMoVtmo38P5/XsvsRhW0K2xS2KWz/50qJwrZ0Jk0UtvnIohwJPTfBzSsbrl6DIfefgKi+bDfrMkREjYG5WToiBbo1igXb7ImBId5T2Obark4h2DsLgYojSr2cfQS+rmkIVsWY641J57DgIAZsp2QcgJt8AiL7FTLlUPTbDnv3KYhKL0RM3GQ4eY5DZJ8TgrIsq9snhW2ubUqc60SB7bS98A6eAGevoZD7jYdPyFIm1lndJlIobGvmc9SyLU6717S9dnQvhW0K2xS2KWxrlDMXpWGIayhsS2dQoLDNXRaKzEPwCUqHd/xenX2IWGG8PKJgbDZYsKWFwjZ3eRhCN7HvKYplO6cccQm/wtlnPiJS9yGyxwK4+k1BXAZxfdcdk85+Ri7vRYHt7BKERYyGe/hKRPfcjdDwSZAHLUFS5mH4uKdBHrVJ4w0S2+ugIM8PCtvS6Ruk3RketksRETkLsuBVzHZxJKu3n2c25CovEKbtU9jWjEUUtqXTPyhsU9imsE1hW6OcuUzUDHENhW3pDAoUtrnLIjFlBZxcRiI2Q0eyrezTCA6aDc/IebC1HU5he/VdNDU16x1vKt7VYfK86/+5TtKl58SB7bNIyT6DmIQV8PAeCo+QBYjpV6SsjzZi0nU9a3vnRIFtJjThJMJiZsLNewR8wv9Qxp1nn0Ro2DS4eQ9lYuhJHL08YD5i00t4y5zCNndd1V576KzvDA7b2cUIDBgHWcR25faD2WcQEjQEbsGrW0JcKGxr+hGFben0DwrbFLb1Tn50be2l7xzd+kucTk732RannrlORkTZZzu7GNHxy+Ak6wd7tzR4RW9Dck454lN+h0yeCnuXZLj6z0EPAZNXUk4xYZtYJkicMznimVjOs0hOV5/LQ6ImKRR/OYuxz3Zc/AzYuE+A3H+oVr2XITpuJnz8l6BH702ws6OwTd3I+bdhrnqH73ViwTbf5+J7vViwHRM3DPauCti7psLeYxRCU48hse9WePqkKs+5psLOMRp23vMEbTmVNfIC3n+s1zsXq29oxl+7n2hgim99Gfp6g8N2Tili4+fD2WsYwhS7EJ28Gu6y/vBXsBLsUdjWtA8K29LRuRS2KWzrVfD6wFrX9xS2xenkFLbFqWeukxTDwzZxMV0ON+9piOx7ktn/WLk1UwkS+uWiR99TSM44jKCATLhH7RAUDykWbCeT2DvvwXDyHAx3v7EISDnEWPQiY2bB3Wso3ORZcPKchhiBsc5iwHZs7GiYds9BaM8jSGLVe0LPNXALGoMIIo8+FLZJ/6GwLR1dRWGbjyxKER7WC55xu5T6NrNYs294claRag/6kwgOGQ7v8HUtFtZ24je1xxMK23zkUY6YpAWQ+Q6FzH8cQlPIlnIsz6LMowiK3IgeWcJ2HCCyEWfrLz5lFnbtjwbbF668R/8xF9Fv6DnJHYMnXMLNO58Mwlu6GOx7PtfU1ITLly+jpLgQ//vf/0D+/s+HDx9+yMqlsC1MOWoPwvo+U9gWp571yUH9vaFhW5F1HD7+veEbn6tZvVb/b81rq32S+dePKLCdXYSgkKmQBa9DIntSml2GpHSSufssUrJIPF4K/JIK2i4r+7da78WA7fjkpbD3WaXZC7VHwnzYei1GYEB/WHaPVVq9HCPRpYsM9r6TEJPG31WWxmzzb8OavqDVJjp6XjQ38k5+bu1yU9jm06aKEOKngHc7Ojep7yZ4egxCZF/+/ZvIhsI2H3kY/loK24avY22d1N7nsnPvOHFUUdkbBPQ4BVnYcckdocmFOH+ZWzm+Z1DujLJR2GbFPlPYFkdZUdjmV8+K7KMICZkOz4CJ8I/erEyyknEQgeEz4BkwAV6RG1j72fK7NxksDA3byem74CVTIDDqF3gHToBX0O8at0WFuhykfCFLEZ1GttjhXwYxYJuUQ+6eitDeykzFup4zOW0bZLIMhPY8LagcYsB2Ut/dcJMNRHifQqRkn0ZQQBbcwrchOatEZQUrQkLPP2BrOwRhfY4L8jSgsM2/DetqT51xjsK2dGRB5CmOG/lxBLrGwkE+Cp6BkxGcynJZZvRrKSIjBsM1bKMyjliAzqWwLa12RWFbWvLgCtsni1/BOegounkclNwhDz+Osxfeclo06Awg/Z7vQWGbwrYgKOjIJJDCNvdBQZGeCz//ofAKWszaN7gUMalbERj7B8IT18E3YCBkYesET5oMDttpW+Fi5gr3gFkITdgI/6DBcPdfhkTGElyIaMVWhCf8Dg+/QXCL2ioI7sSA7aTe6+Bq3w8+fuPg5JoCB2YboJNIySFbaa2H3CMVrt6D4Bu9FolZLBdBHhNZMWA7JbsEccmL4e6VAXuXdHgEk21oWrfJ5L7b4CabgiiB7vAUtlvXZ0f0ZUd/S2FbOrIQD7ZLEZ+6E+GJGxEa9yucXfojIOmgRrcq0vbAVT4WIb2FLQqSchgetksRm7AELiTmXHXY2EfBK2oDkrNKEZe0EjL3NCYHiHvob0jMKhM0lzF8zLY47Y/Ctjj1zFUfU9juvHjn7wHCKWx3GmwXIyb6V3gFTGCsjT4RyxGfoVT+iox8BIZMg2fgJAQlHtAMeFw7rfq68bOuoaqqUe8qU21tE5auuSto4FH/L0O+UtjmOiiQ/Y6nwj1kqQ54K9PEfCX2Xg93lxGI0wImrjI0PGzvgqdrT0T0Ue7lnNRvOzzc+iKqX+vJUbxiKeychwsqhxiwndhrNWwtQuEfvw9JmacQET0Bzj5LlIsGOeWMVTihz1Z4egXCI2a3oH4uCmyr4F+RVYzkzGIkZ7eWg7rdKLJKBJWB/J7CNtc+bvjrKGwbvo7VfYbLqziWbXaZzyAidDDkActUsdnl6JEwB66Bs3WMK+zftf/e8LBN/n+pxtsmKW03vDwyEZxyDEn9tsDFuz/CUo8hKf0Q/AMHwC92ryB9RWG7fTlzadOdec2PFrNNLds/BpRT2O402D4Gf9f+8I5YzawmRyh2ISmrHIqMPPj4DYBP2AqExa+BzG8QApMPCxoUKGxzHxTIXsGunn1h70JWxfvBI3gjkrLPICJ2nmaVnKyW29gnwjdut6AEMQbf+ivrNHwDB8ErZosq+/U+pk21HtjKEa9YAnf3CeiRyb1+2PcwNGwrMo/AO0CBgJRjzAJQYu/V8HDPREyaElCVz1KGuNjZsBdYDjFgO6nfNni6DkOsalEjqe9GyJ0GIja9db1HRw+BreeK1nHdHK3bYsI2uw109nsK263bRGfXL5/7UdiWjiyI3ESB7ewSJGSoY7FPIyR4HHzCNijHuexiBAWNg2fEdkHzEHXbEwe21bIrQ0zMFLj5L0Jidjl6JM2HY8A0lTW7DHHxc+AWuECQdZvCtrqOpfFKYVs67uTUjbzzFgIobHcWbGcWwMtlCEJ7nWplUY5X/AKnwClIyCTWo1LExMyEZ/BvOqBJv6KjsK2/jtQTgcRea2AXNA090k6pVsZVWT6zW1bKE/tshbtnJsL6CHOlMzRsky2mPLx90c1rBFy9h0Lm2RvuoSuQmNVSD4l9t8HdNQ2e8ftatTt1PXB5NTRsp+SUIC7xF3h5DGG8PlwChsMndgeSMosQHDoWMsYbZCQ8fcYiWHFUUDnEgG1FxiH4eGfAL7EAipxSRMdMgIv3AiRknUBc7xPK5848Di+fdLhHCpvIUthuadtc2q6hr6HZyKUjD5ogjYcs0vbC3W8U5P4TIPfJhqvXZET2VY5zisyD8PRJRKBCufgptA+JCtuZB+HhOghBKUTPliOx52rYuvVCZJ9TIGExIaG9Ye4xXlDuEgrbPNoVx0VjoW2K/I4rbD97UQ1FdhkiUosleZB5FRf3Z2rZ7jyg5VLf/9U1FLY7C7bT98HZaSj8E3citpfaAlmO+ORfYOs5BHHM/sHliI4dBxufSYIGBVFgO+sI/DwHqizCqXD3n44e6e3ETpG4W54KWAw38oTURbAPmthOPZciPHI4XEPXCrJqkzKLAts+4XCP3s7UcXLafrh4pyCo50lmghGTtAJuXsPhE7NdcLw2KYfhYZu0kZYYwoheqmQ92aVI6L2D8QQhsYWxfY/zbkvqticGbKfklCGx99/w9hkMR9cUuAZMR0TfQiRn5MHbq6/SY8J5ADzDNiBBQL8gZaGwzV+fqNuAIV4pbEtHHhS2ecgi+wxiUrYpdWvSVmYM1/SP7GL06KX0vNOc4zmGk9+JB9vl6JG4CG7+cxGvzoWRfQaRxBPKLQ0O7v0g9+sDG//2xvu2647Cdtt105H2IfS3XGH70ZMqeEUeh63PIUkeR06+pLDN4qv/CnKl8n8pbLMaQ4eykWcehX/IZLj5KC2QrsHLlDHb5HzgQDh5j4eH/wi4e0XAzEvYCqwosJ2RCzfnaQjvc1xlES5WuZq1WITZsVNCFKrhYbsccYlzYOfcg1nZ15WtW5G2G27ysQgjGZkFTDTIbwwN2ylZp+EXPAY+icrENoqsk/AK7Af/5EPokbQUrl7DEd7zhCZ2W2g5xIFtww7o4sC2sgyKrDPKvsHaE1Wh2ruWxEC32j+VZ9uisG3YdsK3j1DYlo48KGxLRxakH4kG28TtPWQ8vKO1vYXKVHOU04iKngl5CIlJ55+YksK2tNoVH9iWhR6TXAZvdVbxQycobEsFdKXwHBS2Owu2WZPq5LQ8uLtnwjsulwFVRcZR1QrzFoTFzoZr8BzpupGn7YaDy1REtpmFmB07JUxJGx62zyI54xiikjaqsnUPgrvvUpa1kZRhFuQBi5httPhOwNXXGxy2c0oRG/8LXAImICJlDyJjV8LFZwJi0k7CP2gA3EJ+Q0yvfYwnRWzvAiQJzMZKYVtYO1a3g858pbAtHVkQuVLYlo48KGxLRxakb4gF24r0ffDy7ofQXuyF8VLNeKdIz4NP4Bj4tbOneHs6msK2tNoVhW0asy0FOO7sZ6CwbQDYTskqgn/AGHjFamUeb3OFlpuyE8OyndxnE+yck+HmNw6egb8iVhu6W8VOcXtu7YFODNhm/0+S2Erm0gsRfVR7OGcVwjdwCHx65Aq2apP7Gx62Sf2WIyZpIWS+w+ARsByx6UUgVtSI2Blw8x4Kd59hyiNgFiJ7k22o+MuEwjb/OhNSz1x+Q2FbOrIg8qKwLR15UNiWjixI3xALthNTVsDRZWTrXSoyCxAYMpXJAeLmPgzy0N+RoHYx5zkGUtiWVruisE1hu7NBVwr3o7DdSbBNYjmD41Yguuc+RMYugrPXEET2LUFK1hFEJm1FdOo+hEXNg6vPVESnqbOE8lNyYsB2SlYholO2Mns6B4WOh5PPCMSkqbcG0hE7xXNgI4O0GLCdnFmkcucleyCvgod7FpP9mvz/5H5bIXcnW0+pkqYJKAO5jziwza+NkOfie1DY5l9nfOuY6/UUtqUjCyIzCtvSkQeFbenIgvQNsWBbkXEcUanHWmdOzy5BXCrJ97EJEckHOpSzhMK2tNoVhW0K21KA485+BgrbnQTbSf12wjdoCGNllAfMQ3RfVVby7JMIjZjJnPcIWMZYJrlOvLWvEwW2WbCmyDwKD99U+CYpY4ZTOmiZV5fH4LCdfQbhsXPg6jUSHgFj4eg9hMl+nawqG9lj1NZjLhJYWb3Vz8bnlcK2dAZpMWO2+bQRvtdS2JZOmyKyo7AtHXlQ2JaOLEjfEAu2+epQvtdT2JZWu6KwTWG7s0FXCvejsN1JsM1XwQu5XgzYVmQWI1kV+5ucthdy/34ITFVmidYdO8VfURsctnPKkZSWj8jETczKd6Q6+7UKtpPTDyGabBnCWlgQ8p7CNn/ZC6lnLr+hsC0dWRB5cd1nu66+CQtX3ELPAeWSPBavvoPGpma9WWUr3tVh6oIbIHtaS+3oM/gf/LX7id4ykAnJw8eVGDbpcod1I5c+y/caPrB95foHEJ0gNVmQ5yGQevPOJ73yaG7+ghPFryUpCyI7CtvS0rm/rb+P2romve2qsqoBo6ZdkWy7orBNYVsKcNzZz8Abtpsb6/Hh7Ru8evVKdbzG+8o6kIGhsx9O7Pt1KBt5B8GNy8TD8LBN3MRXQeY1EB4BE0BioWQhqzSxUDpjpwSU2/CwLc4gSGFbnHrm0jcobEtHFkReXGGbTA4Hjj0PG69DkjyGTbyAxkb9sP3qTS1GTL6IqF5Fkjti+hTjjy0POI3P3wtsn7v8DgnpJZKTBWkfiRkluHTtvV55UNgWR6dRy7Y49cxlHCfXUNimsC02+4nx/3jBdt37u9i+Yi7GjR2H8eNVx7ixGDd+PLYev4r6pm8buClsn4WCZPFOVlqEtWOhdMZOUdjWO2l6XVHLWAG4DjZiX0djtqUz2fjR3MgJbA8Yc06y27cMGc8Ntl++qoEiq0SS5bD1PsR4D3CZUDx8UsXs9d574D+Q2pEx/DxOFL3Wq29JOYvL38A56Kgk5eEafBT/XHyrtxwUtsXRyxS2xalnrvMaCtsUtrmMVd/aNTxguw4Xts/HsFlrcO3Ra3z8+FF5vH+L66X7MW7CVJQ9/oRmllv2t1YZFLbFUbrUsi1OPXMd3ChsS0ceFLalM9Eg+6X+aLB99/5nZI04h9i+ZyR3JGaUouDYC72QSmFbHH1G3cjFqWeu4zgfN/JJc68ha+R5SR4HDr1AAwdvokdPqkD32TbseCkPP46zF/QvDH5rrPdfPC932G6owM7ZY/D7sYdfDXYNNe+xdc4YbC+6j0YK2waLhTG8G7k4gweFbXHqmesgTWFbOvKgsG3YyQMBaD7Hjwbb129/RHDiaV51xKc+O3Kto/8R7NzPLfacWrYNr9MobBu+jrmO4eQ6rrD96XMDUnLK4BFxXJLHur8eoKFBf+w5he2D6CbbBUvXDbBQHVbyPJbuzoWl60bmO0v3Xazz3MdACtud563NHbbrXmLTtBHYVPzsK9hurqtE3vI5+OvkXQrbAtyquSpUCtvSGtxozLZ05EFjtqUjC6LP+MRsUzdy7pMfIbDKx42cwrZhZUHkR93IpaWrfjQ38o+f6hGRWiQIvoToH76/Wb3hLoVtTovCebCwH4cuJskwssqGkfVQmLnuUcpVvgdmtoPR1awPjKwGwMRuKazk/HUbhe3/CLY3ThmKGb/vQ3FxUauj8OQRLBk3lsK2AUGbTGApbEtrkKawLR15/IiwvWnHY/Qbcg59Bv0juWPmopt4/7H+q4VZbfctGrPNfwLEd/JKYdvwdcxHJhS2pTNukHkVhW1p9Q8K21zlkQtz2zEw7r4cVq3gvACWTtNh1G04LNzZlm6u9225jsL2fwHbjR9Rkvs3li9fgZUrvz5WLNuAc7df0ZhtAwI3hW1pDdIUtqUjjx8Rttdsvg8SxxqfXiK5Y8Lsq3j7vo7CdqtJUMskhg+cdfRaCtv/Tb23JTc+sF1U9gY5oy9I8iDbRxErqfYCmvbn+oZmZus5rh58Yl9HYVta/YPCNld5HICZzUgY265u7aUg3w9T6xwY2a9pfV7AWERh+7+A7S/NaGhoQH19fRtHA5qb9W+Roq2IpfSZJkgTB55ozLY49cx10kJjtqUjDz4x27MXXUd3r0MdHlDbgoKOnO/ZvwxvKmr1TsSpZZvrxEr4dRS2hdddR/pAW7/lCttNTc3Yf+g5PCOPS/IITynEm7f6+ziFbXHGF64x29SNXBx9cOjES73jH+Gfk8WvhO2cIN8Ps+4D8ZNJNLqYxcDIZgosZXnoJt8FY+sodLUZha4WSehiHg9Tx3WC5gkUtv8L2G78hPNH9mPzhvXYoPPYjetP3qGJJkijCdL0WPcpbIsz+HY2bF+58QFDJl5C9qgLkjuGTbqMG3c+cRrcDp/8F30GnzNYP+Va77quo7AtzkSoLRDSPk8TpElHHj9agjQC27tynwqaJGu3Y0N8locf47Sg9j3B9vI/7klu7FOPx2u3PARZvNRnwKKwLY5OMzhsM5bqPFjJ98PKfStMuinQ1WYlrOQ7YWzhgi4282Al2wdLl6XoYpEEc7cDvHUJhe3/BLarcPNsIfLz8to4juPeiw/UjVwPaOqaYHM9R93IpQWpP5obedn5t0ymYilmMQ1NPs1p71oyESGw3X/0eWSOOCe5g7hfP3lWpXfCRMpBLduGnzRR2DZ8HXMFQQrb0pEFkdmPBtvV1Y0YO+OyJDN4kzF5+i/XUV3TqHfsoLAtTj8SB7ZbymLpOAk/m8+BlXw3TGzSYOK8XQnX8t0wtk6BifPfFLb/Q2Mw92zkX74wbuLkB20dzc2dtwqgb3XOEN9TN3JxYJZatsWpZ66LOFzdyMl2Oi5BR3krbK6T6Y5c5x56DKXnKvRONIje2Lr7MZwDjzAu2MQNW0pHZM8i3L7PzUJPYbtlotGRttPebylsG76O26t/9ncUtqUjCyKXHw22q6obMGjceUmOf0Qe42ZeprDNJy5ZvgNm3UfD2HoYTOxXaLJ1W7rMhrHNUBjbTIOFO39rsFpnGR6282Hpulb53PKdMOmWiq62v6ObxwGY245EF5v5sJLnw8ptJbpa9Ya52z7ebZdatjuPaXnBtiEAV0r3pLAtDgT+iLDdf8xF9Br4jySPHw62dz2Cg99h3gOPehA15GuYohC371HYNmQd87k3hW3pAB6FbenIgvQhCtvSkgeFbR7ykG2CSbdMGNvMhLnTCli4bGXmA5YuC2HULQOmDoth2n0EulrP1cr0zf1/GBy25btgah2Fn83i0cUsBUY2M2EpUz2fbAfM7HLQ1Zx8NximThsEzXcobFPY5mTB4gvyBLZ35z1H+rDzkjymLbiBqmr9bkK1tU1YuuauJGNSibWVK2yTsk6Zf12SsiBtZE/ec5A2o6+dvX5Ti54DyhHdq1iSx6kzr8HFK+W7sWxT2BY08PKBVJogjfukjE+9CrmWJkiTjiyI/PgkSKMx24Y3AHDNRk4t2+L0I8NnI8+Hud1IdLWZBSt5AWssPADT7kNhbE+swwdhJdsCI8sYmLnsZl3DvQ4MDtvEik/itZnjALrJ87WeUxXPLc/VOs+9DBS2/wvYbq7HqycPUVHZwMBFc1Mjauvqv+kYbW1Iqm9owuqN9yALOy7Jo/fAcnz8rH+rje8Ftj99bgAps1Tl8fvGe6iv15+Q5NmLasjCjglWeEIm2Hx+c+DQcwrbfNzPDHgttWxznwjwaeNCr6WWbenIg1q2pSML0p+oZVta8qCWbY7ykO+FiXU6jO1XwsJ1Ayxc1yuhm8niHQ9Tlx3KuRqJfbZMgbG9MKuwKLBtwLmIso8fx9kLb/UalLRZin7+GtK5u5HXvcSWWWPwV+lzfPnSjPdPLmPbnhN4W6OE7++hcgk4LVt7R7JQ1KNfMWfYJlkzew/6R5LHij/vgSwI6GszJJFHXJ9iycqDtBUK2xwHOAMPCrxitqll2+B9ilq2pdEvyISJWralIwsiD2rZNry1mmu+EnIdtWxLq38Y3LJNsnVbeeAnyxwYWWXDyDIJRt3nwFK2k9kyy9Rllwq2yX7Vw2FsL2zbLArbXwOnvjn/9/w9L9jeNG04NhU/Y2D75eU8jJyyHM8r6/RC07dSgd8LbJOMlBNmXYFbyDFJHhNnXwHJ7KmvXVDYFmcQpJZtceqZTLT1HdSyrb+O9NVhZ34vjmU7F5YqCwuxsli6f53Ixsp9m87zXMpKYZtnm5Lt0Fi8LFy3MEmGWtdzPizdtuo4z+3/UNimsN26PXFrN/p+Qy3bHOuRge0gGNmvYcZjK/eN6GrVA6bOG2FsHQtTl50q2N4LE5sBMHHconfc1iUbCtsUttmMQ2GblQr+u4Ht6kaMmHxRkILQpTQ6+9zIKRcpbHMAr86u97buR2Gb4yAtgswobPORRR7MHcbA2HqI8rBbAit5HixdZsHYRnWO+W4YTJ02CtKHYsC2lfsqGBlFoiuxslhlw8RhdetnZfZN9cdPVpO1Ygy51RWFbW71pNaPFg5D8BNJOMTIYzTM1W6lqv5v5boEP3XxE+xeSmGbwra6rXXmK4Vtjv2cuJHbDIKJ0889CrEAACAASURBVF9KPSvfA2NrBUycNjDu5UZqS7Z8O4yt+8HMdU9rfcxxHkBhm8J2h2B7+d5/8OTJI1w4uglDx8zGP7fu48mTJ3jy5AUq69q2VtbXVqHizWu8qXiP2ka1C3ETPr17gzdvXrN+24TK92+Zcx9qGkSNCaewzVFZcVQ2bQ0kFLbFqee26l/7PIVt6ciDwjYPWci3w8Q6HCb2S5iMsuaqjLJW7uuVn51WwNxxDrqaRsHEcbOgCZMosO26FEZmI2Ap11X2fFg6zsLPxnL8bDlB4rC9r7WFXqbeNqflvKWbykVTwBgiVsy2uX0vdLH/TXd7ke+Bafd0/L+fwwW7l1LYprCtPQZ3xmcK27r0p65z+bBwnIau1kNh7vInzB3moKvVMFjIDsDCcTK6WGTCzHktzBymwMhmhiCdS+RJYZvCtjDYrq/A/hWzMWjgIAwZPBhDBg9E/5wcDGbek88zcOziUzSyLMWaf9TcgMd3ypCffxj79+zGwfP3UNfYjIqHZdi/dzeOHsvFgcJL+FT/BVXvHuLAgQM4mL8XOw+cxEsOCcE0/0fX/+ZxjsK2LsXU+ecobHd+nXZksKawLR15UNjmLgsr2SYYW/aAuZsa6rR/WwBLp5no2m0iLL/K1Kp9re7PosC2yzx0MZugE7at3FfDxHoUTGxy0EXisG3l+iu6GMVrLPSmTn8wwGrpPE9lJc5BF/MMmDpv0w2yegBcHNjOh1n3BHS1X6vjGQtg6bgQRrazYGzRi8J2+DG8qajVGw5G5lV/bn2IcEWxJI9hky6hskp/7iGajVy3juzI3EPXbw0es83omQJYOE+FUbdsGFuTeO39qv6eBwuHScrztgthKcvToQe41QOFbQrbbDbl7kbe3IhP7yrw78sXeP7iJf7991/l8fKl6vNrVNa2obCam1BX8wl1TV/w6fk17C38B1U1H1GUX4CzTz6ise4jTh3JxeXnH3HnXBFOXnyIxuYG3CnLxYk7r0SzblPY5qZEdClIPucobItTz1xlQmFbOvKgsM1dFlbuv8PIJBKmTutg4fbX1xYIYoW0IW7Z6wVPmESBbef5+MlIuV9qV8tsmLupYrblO5i9Xk0c18LCfoj0Ydt5LrqYz/56X1rZblgxVvs8WNgPQleb6V/LSg9oE10mDmznwqx7b/xkGocu5skwspmric22clsEE6tBMHfdDhPL3hS2OcJ2XX0TFv12C929D0nySMkpBdn5hD0x1vWewjZ33cx17qHrOnFg2/BlobBNYZutR7jD9pcvaG6qxrXC/Th++QEDzsyNqt/g6OE8XHz0tl0orv30ChfKTuDUiRJcf/waTZ+fYW9eIV5WN+BLcwNul57GqYv3UFycj6vPPjOKr/JJObafuIVaHtZpduH4vqewbXgFRJQrhW1x6lnXQKbrHIVt6chDHNgmbnQzWmKdrRfAUqbai1O+E6Z2E5jvTB3/EARFpI2JkY3cSrYZplZZjNW0q0UKutosYGK21W3cynUpulr0h4W7cOuEGLDdzaMAVvIDsJLthrndUPxEXMrJ++6DYWw9H5by3G8Cti0dJ+Jny3lfw7YGpA/ArHtfmNgtFbT4IQ5sE11A9qc9ACv3zTCxSISRzWJYuW+FsU1/Jq6zm3wPhW0eW38R2P5l5S1BMlf3ZUO+JmdR2OZXv/tgZjeaGSNM7MhilGr8dP8TJjYjYGw9HOauwsNFKGxLZz5C99nuvAUDHrDdhLunNmLkyDHIPUcsz6qHqH+PI1sXYfiMZbj2um2Xosb6avz7/CGu/nMGB45dwKf3T7AnrxD/kq3DiBX7bDEKL95DUVEurj6rZGC76slZ7Dh5G3XtwHZtTQ3q61oyojc3N6O6qhKkYGrYbmxoQHV1leYzOa/rd58+VWHJ79IdFMjWX+8/1DJlIeVUl6++vh7kUH+uqm7EsInnJTu4qWGblIHIgV2WhoYG1NUp25HUs5Ev/f1Wq62/aqqrW7U7Ui5yTur7bO/Lf4KamhpN+yHtiMigoaGlTZGynCx6DufAIx1rV/I9sHQlmXwLlPdhPq9n9rpUZmJWu3PxG3DUW381Njaitra2VZvS7h9bv5Gtv/T1j9mLrqO71yH+8iCwYNMHRnYLlbHNzptUgLQfZt1HoKv1NJg7zoOxZSpM1UlkNMDETS6KzGK8/Fepx9V6SVf/+PDhMwaMOce/DK2epwBW7mtgZBoFM3UmWY98mNv2Rdfuyzt0bwLbdXUNTJtSl0NX/3j+sgpJGWc69L+YCa/7GnQxJZPV1TAyC8FPpvHoYhaPn43c8X9/DoSxzbJ2YFa3bNgJ0nT1j9raGtTXK8fQ67c/IjjxtKByWDqOx08m0ehiloSuVqNg4a5y75dvh6l1b3QxT4GJ7XhYuAlLOOTofxg79j/R6Cld/YOUg4wpxWVv4Bx0VFA5WsCDLEqNRlfrCczi1M9GgfjZjMgjDv/vZzv8P5MEmDr/zft/kJjtkrP/6p231Nc3YMuODmxFKtui0autsqoz2daVOtfSXZi+JXWk3mdbXefq/sGMezXVmvHjW4JtMv8geoqUQV0edf+QumV71JRzqGTtDkTKQObC7LIQWb1+/QkRKYW82y3TL+R/w8S6P4xsJjNjh4XLOiVsu/8JI6vBMLb7BWb2E9HVcggs3PMF/Y9VG+6i8nO13v7x4NEnkHG/pb/q1n//1fdqy7a+/nGy+FUn6CrDlJ308fILFZq+0F7/UPcXpt1VV4GMNepzun6n/u5HeeUO240V2D57LFYduomGphZFRCqq7vMLrJ82Fn8VPUBDO2DMVGrdGxzcdgwPKp4gd88JPKuqw5emelw+dxoX777EP2cO4vzjD4yV/N+bR5F7iezr3fbqAikAG6zJtWwhk89E+NrndP2utrZB+vtsf6rXWxYC28MnXZCsElLDNpFNE6tDqmXVrFookTpsa++z3dTUolxIWchB2p3UYfvAoWdftSkiA/YgTcpSVPYaLh2awBYwk9efugRrMnxaucxEF3NVJuZug2HqKCxrtBq2yTNr6wPtvv6twDap8/b6h3DYJvuJRkOzn6gKXJms2BbpMHdXWrktHSfgZ6uZLZaLVoDb/uCemlOK129aL+Do6h/V1XWdANsH0U2+DSZmCpi67FbqPflWGJmlwcxFGNipJ2gEthsavx5jtPvHy1fVSM4qEaRzrVx/gyWTTKwAFg7j0KXbJGWMObGuMsdemNsORBeLcS0eCDxkwYZtff2jI7DdzSNfZaHfCbPuffCz1WhYylVeBYzlfhvMuvdofZ5HOXRZtnX1D9LfBcO2fA9Ioj0rJsZ/N0yt+6gs8QXoppaHbDuMLXrCyG4N74UP0q4IbJ+9UPGVntKeozQ2NWP7vkeC2hT5P+Z2cfjZvKcyXt56PMzddoNY5U3tp6hi6LPQxXIoLNz2Cvofathm9KvWOE7koh4/viXYZvqHdllUc0ypw/bYGZdQTYxXrPmydpsi5SMGm4jUIgEyV47fXa3HaeXAyIeF/TgY2cxWjhVkMbdbuuAwC2LZrqtr1Ns/Hj6phOwbgG19/UPqsH32wltNm2qvf2i3O3X/J+d1/Y59/Y/wnrSDy5cvo6S4EP/73/9A/v7Phw8fNJWrqYT6V9g+ayS2lDz7yl28qfYddiyajq2n7uqE7ab6ejy8eQWPX7/C/evl2JtfjPe1dbj9z3EcOX8Dzx9fQ8HBQ3j8sR6v7pUj91gxnj59gNNHDuLiy9YWac3zsBRKZ52jbuTtT6DVE9COvrJhuz3ZfWuw3VZZpA/bz9Gs9lRpp18Vl7/pGGzLtsCkWyT+788xMGW20yAJrCajq42wLMvsdqiG7bZkwD7fcdgmzz0dXUwHwUJlGbJyWwujbhnoYhaLrt3GC4IiUh5R3MhlW2BkGQYTx9/BtnhZkZhbs6mwVMO360J0Me0FCxl/vSCKG7nbCpg4rISF658wtxuDrpajYClTWlOsXOeii8UAWKjd43lAHbtdieFGbuEwAF3MicU0EV0th8P8q4zdebB0mACjbsJindmwze4Hut53DLZb2omV6yL8bDnsq37AnDfN1vQbdl3re68LtnWVgZwjukqQZZss2nRLZ7wJupgnomv3mV+VgQFW64EwcRC2MChONvJcmNnEw9hhkxZU5cHSXQXX8r0ws86Ese1KQYsGathuSwbq898SbKufWder1GHb4NnI5QdgSrZStF2i2YeebLVIFqFMrUfC2E6ZELGbxwGYd89AV2uWizkP/UvdyFv0qD6daOjvqRt524ZeXTqivXPcYftLHS7u/gUDp65EybX7ePlSmSDt5fNHKC34EyOHTUTxvfdfgTj5582NdXh8rRhHjxzG0eKzePaumoH5+pr3uHzmGE6cPo27FcSdmBSsFncvluP4kRO4/ugVGjhAQHsF5PMdhW1xOjmFbXHqmasiFidmez/Mu4+Hcffp+Nmklwq282HhMBpG1lMFWU/Z5RMVtuU7YWIZhv/v//WGOYFt+T7GLdvYYS2sZNtgat2LsXqxn4/re1FgW74dZt2Vezp3teiJrlbTGaCwcp6Nn1kJrqzcf4OxaSIs3Pm3V3FgezWMuvVnrHTG3aewAK4AVm6rYOa4Qgs0+JdDDNjWxAgzltO24suJZbWt79ovlziwnQ9LJ+JSSrwi8pnY8y7dp8FKvg8Wrn+jG2MpLoA5Y7knmdf5u5iKAtsECuS5Ko8C4lmgCnf5ChZy0a3N79qXhziwvRemlrEwcVTtJfzV85NnzIO57TAY2yyksE0TpOnXlYzFOgE/meWodhzoyYQcWcr2wtR6BMuSnQcLuyEwthbmFUVhu339wXUu0RnXUdj+T2D7C2rePcHu1XMwesRIjB8/TnmMHY2RoyZh96mrqGnsvAfjA8mddS2FbXE6ubiwnQdLt00qN03lBIN8JvHBTIywG/+YO7US03Yjb6sddo5lO5cpB7OSrJk45cPSbUOHy2F42C6AhdN0GFtPhKXbn+hi0lsF20qLXRfjUCYOsovVSMHxnOLBNtkaZBqMrLPws1G2CrZ3wtgmBibMlkZ5MLcbgC4CYmtJuxIFtjXt5yC6yTbD2CwGJk5bQCzbP5vN0Ey8rVyXwMhssM4tqdR9oK1XMWC7rf/dmefFgW3D6l1xYDsX5t3VFvokdLWcAAvGgnoAZrZD0JWx3CfDyGqq6jz/MosG2+z+YYD34sD2bphZKvAzifk3T4KR7WJNVnVl/yiAlesKGFn1FRR3Tu5BLdv823Bn6ibtexnesr0HJla90FU9tsn+grFlP5g4bVTCtt2fKmDPhbntaBh3X6oZS7Sftb3PPxpsF9+qQ9SCCgTNlt7R49e3uPSoJXdPW3Ncel4/+/KwbCtv1txUj6rKz/j06ZPq+IzqmlqQ+KJvvcI7C7YtXWbD1GE5y1pXACuXlTAhLjjWY2DmImyfUZIg7SOHfcerqxsxYvJF/SuVBphItKdE1d+JCdtW7ivRxViGLnarlPVBYjlNU9HFMuP/Z+89wKSo0v3/+7+7TOfuajAjonjvb++9G+5dMwYQUUQFQURyMKAEEck5yzAwMyjBhAKCAREEBRVZIwiKikTJMwMTAVcxrYn4/T+nu2vmdDPTXTNM1b4sX56nnyq6ema63k+dU+dT7wnRjNhZPaskE+pcnJTtSPdLT114SrsFPo3Q2R3hDt1w0udhu2zXHQNPuBMCF0xHzQvTNdlWjRVzLOQMBM+8Ey6jc5V4OCPbqhwPgDfcA6E6Q5Dmjcn2xc/CqH0/PKGm8NZsBk/4DgQvqNrEQ47L9sUqA3ZlJAMWrjscbl+z0oltjNrd4U46u3TFjU3KdsWxMetBp7bOyLY639gs3pEMvZ65ruj9ysWIsl25eKmeENFZ1dPhDVwDr3kPvHg2jPMHwm3cFutCXlH2Pvnfo2wnj49T5dv8O/bLtlpNoCO858Skut5T8NdqBe+56Qie1Qbumg/HeoLMhP+MDlUeZnG6yfb8dQdRZ9ox1Mw+Lu518YyjWLrxm1Pe7SS4aaVlW8KXtus7VItsq0xR8E/4vfeOmDTMhlGnDzzG7fCfMwTB2qPLxkxVUnadlW01w2+m9l1nIVw3s1oyws7J9kwEz+qIGu5zkXb2qKhsX5QBt79DNCNZyfibNzVz65xsPxHJDv0+7bxS2TbqPAR3zTsQrOLkNuY5qK29sq0yvS3xe/f/Rmfy9V+Kf//dOahhtD7hu4frDo08CKlKt2VHZPvCDPjOvA3+87OgxLRUtuvNgL9WW3jP7Idg7aHwn3UHvOdUbXkjJ2Q7fOEj8J2jxt2lI3huN7hDLRBSk6LVU+sHqyW0+iBUZxR8NdvDX7tqPT8o23Ia4s7Jtr3nTNmuanxVt9474a2lJrB6FqHz7o90Aw5UYSZ1/b5B2a4cj/CF6fCf0SI6H0D4rtj9Tz2ofQieYKNoD4QqLounuNgu2+ohTZ2H4Kl5JwLnP4LgeX0iD/qDdWdC9YJyB5vAf94YBM/rB2/NrtF7ShXaWKejbNeedhzhKRD3uujxY1i6ibJdHc5J2dYmhDp52Z6N4Hnd4TGuRg1/m6hs15sKr9EYvvOyTjrT7Khs15sKT/D/UCPQPdYVaAb8gQZwhW6BJ9wC3jO7w7ioamMInZLtcJ2H4T2zHXzhK+EyZfvCsXAFOyAUmf23cjdLvaGh9p2SbeP8LpEu2F7/JbEJb2YicMad8Jw56KSvKXUe9sq2irGW2ao7Fi5fY/jrTI2M7TTqTopNaqXGdLeCy6ja+G37ZftpBGrdhN97r4WnZmt4wjfg92l/hOfMngjVGQxP4DaELopmiMJ1B8Hta1CaIU68bpL93xnZToev5h2Rcuw54z4E9aWYLpwE35lt4Am3RaB21SaAUudH2T65uiXZNVLZY5RtOSwUO0e6kdebjuAFj0UzjfWmwGfcCt+5ExC+cALcoabaEnlVjw1luxKxqzcd3nBzeM8aUTofgOrVpXreucNNEbxgeoSNN3gr/OdPq9J93X7Zjp6vUWdgZK4Mb61ucUNCjDoDtPefqtI5qPJB2ZYj3ZTt1N3DrYq4ddkuKcKOLZuxe28RCnK/xPbde8udDM3qH5b4uZOTbTUGagh8NbsheO79qOFvG5HtSAbMaINgnZMfW+ucbKsxtt3h8v0BNfyxMZz1psAbaF66ZFNlG3z65x2R7brj4Q13hf+CR+GvVb9UtsN1x8IdvCq2XmpT+GtnVPmm4IRshy8YCU+tDgjWzYY/cFlUtus9CV+tW+Gu2QWu0PVQs+Z6z4l1k6/Ck2T7ZVtrlFw0GR6jNQJ1n0LNek8jcHYbpPmvjozZdtfsjKB6vwrnYL9sz4KhZr2uPSLyCpzTBTXc18J33mgYdYbC7b8ewci6oqqLZne4/Y0RurDy3TOdkO2qxLeyP0PZ1q75KlzPlY13ss9TtuWwUJwckW1Vz4Zvjs2qfi28Zw2IjNmOv/9F13B311IPzqPL/SW7jhKPUbatXldq9YruSDM6JEwMqJbMUhOEqokE1e9Ss3g3r/Is3k7JduJ1UN3/p2xTtiX64cl+J+uyXbAFjw/qhYx5f8PiJwagX8Y8fLYxOiP5xsh2C3L2Fp7SAn5Ssq26j9dsAf/5j8Go3bNMtuv0Qlrgv+GupTJJzeEOXgdfFdcSdky2L0yHt9bd8J3ZomzCpIsmw+2/MypJJ9l4tF+2H0fgzObwRwRULUtRJtuRG0Nstlnj/L5wBesjcEHV1hm1XbbrTYG/Zkv4z1PLt6ieBaZsPwGfcSXSwqqR9BTCF4yBO3gjAuYaw5Xk46hsq+8WN6tyWdY7/n2rDZno5+yX7fjvE9+NXF1vt8Ft3A5PrVZwhW+D79zxVXpoQNmOj3N1N+Qq+/s4QZocHuxGXkkW2qzqcde99n50Hfeq9VCjbFvloYZStYen1n2RsczeWm3gj/QaUpMKdoD3zOGx3oNqdY4OcIfvTTILfsV/k7JdcWzirv9Kto+q+rPPvbTB0lhnNWab3cirL4N8slJs189bl+2SPXj90cFo07Y9WjS+FJc3uAXtO3RAx9JXH7zw1uco0rpl2/Wl7fq9VZftp+E/oy1caqbVCyYieHYH/N57KwJ1n0C4jlpOpyECFzwemQzKqH0P0mq2hxEnHNYqCUdku57KBKvx5RkInds2XraDDaMZ4eA18J1nrqlo7bvrFZbdsh2+YDDSvH+IZUyvRo20MP7dcw3856XHC1C9J+CtdT18tZMtj1Lx+dkt28b5PZDm+c9YFv5K/P73IfzO2xSB8ybCf0a7sjVUIxOV3AnvuVXL0jsu2zbc7JyWbbXcV6jOlLLZViP/Hx3NfF9QtQkQVRmhbFdc3vQ6xKl9yrYcHpRtOSxU+aNsW+WhpLo5angawX/2QATPexju0M3w185MkO3ZMM7rCnet+yjbhcUpRXXtZ7m46P9eiG/T2dC2qOq9hrL9ry/QlXFR67K9bx+KC/dg66Yv8NbLT+PxuUuwZu1arC19fY4dOXtTFpDKfDmnP1tl2a43DYEzVeZarV3bAp7gZfhd2p/gOWcYwnXHRGZYNscIhy/oj7Sa7ao03tl+2Z4VWQfVc3afSGUfJ9uRjGR0/VGjzjC4Ao2qPLbIbtmOjIWKzIir1kl9HP6aV8J11rDIWq/huo/CqDsjUkGH6/SD22hc5a7Ldsu2Wq82mnlQ5zEFvsAl8KiZQOs9g9C5d8NV877oQ5sLJ8BrNEGgTvS8KntzoGxbbTTZ/znKtv0xrkz5oGzL4UHZlsOCsl0ZFmoprDbw1FKzdaufU/9vDe8ZfWPrnKsu/ur9ZxE6pwu8Z/Qre4hbCXlkZrsyTOz/LGWbsq07bKVku/QHS4qwc/MXeP/tpVi0cBHeWP4eNm3PPaW7kKtzq7JsJ1SI4fPLupHXVEvrnNEannP6IlRnHPxndIyseVmZBp/5WbtlO3xRBrz+/0UN35WRsV5pngvw77//AzxnD4p/0qoyqTXVjMsTq/RU0X7Z1ivSZxA4qxnckW69ajxtX7iDV0THsgVaih+zbbKvefHjCISbwndedjTm9R5H8JwucIcawhW8Df5zR2lLzennn3qfsp06RmUc7P0sZdve+FaWI2VbDg/KthwWqhwxs22Vx6zImG13uEvpZKCBM1vDe9ZQhGp3Q5pxe2zM/BOR9ap95yT0wEtoX1ZUh51usv3Zpnxcc88q/F+7D0W+Fi7faSn5yG7kp4eUV0m2925+G8O6d8A9vfpj5Ihh6NezMzr0mYQ1W0/TzHZCZRiuOx6+s4aUyU+96Qic3QqecGv4zh4bmaikogoz2ft2y3bZmscqkzoToXNaIy3wQCR7Gr5wCkJ1Y91j646G27ipyplUZ2Vb3RDVuGBzsipzXWd1jpWfFEbnY39mO+FmfsLQAzPzfXLnQdlOiHNCedaZ271P2ZbDQrGmbMvhQdmWw0KVDcp2JXjUmwb/mZ3hqdkGnpq3RiY9DV34JGqq98+4Fa6wWuHiJvhq3QcjtqpFZe81p5tsr931d1w0/QhqZR0T+Zr76UHK9ik8rLg0uVxN51Al2V49dxDuHfAYvti1B0VFhdi9eS3G9bgPjy36BIXV9MWq+0St/L7qymxXtpK0+nn7ZTv+5mGo9TiNaJcmNQ7aY1wWywg3he8kMqnOy3b8eVmNd6rPOS7bNkkgZdue6yPV9VPeccq2HBaKD2VbDg/KthwWqmxQtivJo97jCKnVLM4fHctwx37+omnRuT7OH12WoKnCvf50lO0LZxwTtza1uV72c59+S9k+hX3QijNW5jNVku2PXxyBjgOmY/OeosjFVLTrM4zveQ8eW/jxaTpBWiUr3SpUpOrm5rRsR8cMzyrrKl46DvrkMqmUbWeul/Jkrrz3KNtyeFC25bBQZcWqbG/cshfNOr2Ji6+YL+71h/oLMDx9jaWG33srd+Iv1y0oq/OreK8qr5452fcqI9uvvbUNf2q4UBwLdX387/UL8dY7O1LyKC4uwYxnPhfJQrGkbMuqqyjbcpbMUsJN2T49uodbFe4qyXbOpvcxqkd7dOjQHm3btEGnDh1w34Oj8dGX7EZ+sg2KZD/vvGzbczOhbNsT12TXTrJjlG05PE5H2b7rnrdw9n/NFflq1205iopKUorRht37cdMT3+DcMd+Ke9UZ+y0GLf57ynNQjYb3V+3EJY0WimRxwf++EJFPK42bVz//ChdPkMdCXR//mX4Qy9Z/lZIHZduZerlh8yXYtbswJY/cvELc2fVNsQ8/KNuUbTOrXl3bix4/hqWbvklZNqzUyaf7Z6ok2/v2lWDPrk14d+nLmPnUTCx5ayW27s5HScmp/SSD3cidublRtp2JczLB1o9RtuXwON1kO7+wBB2zd+Gi+7eIfHWdshNFxanvaxtyv0LDuYdEdmk881Gg/1s/WWowfbC+CFcP3i6SxR96bcUTy6w90F+0/iBqTz8ukked6cexzEIDlrJt1suzEardD95aagbvbgjVfTIivEadXtH3Et7X721W9inbZpxlbMdkfIRCK0t/7fo72I3c3gcMlO3U936rDxGqKNvV9wWsflEnPkfZdqaypWw7E2crDQ31GauyvWTFTvzxtuW4qPEb4l5/bv42lr1jbfbP7Blrce5/zxWZoaiMbPcZ8j7O+e+5OPP/PSfuddOdr2OLhZ5Oe4v2o+WCX0VKkcoOtH7lVxRZeIj8ryLb7237Gn+eeVQkj3OnHsf01d9bemhA2bb/HuNMN3K1HNa9cIc7wn+eGu88HuGL1DC22QiedS3cZ/SMjXc236/8eVO2Kx8zq22LqnyOsm2vQFcm603Zrj7XpWxrA/gp285UupRtZ+Js9UZnVbYXrf8GdR47gpqZR8W9Lpx6BEvWW+vu9K8i2/2e3o0L7t6I87vKe906aiu27IzO6ZHsQSll2/6GVWUy25Rt+3kws239/he+cCTcwdsRrPtEwsPRmQjUuhrecycnvG/9d5v3R8p25WNmxs6OLWXb/jrIGe+YpAAAIABJREFUqnBTtm2W7cWLF+PNN99Ebm6upafIyRpTp9IxyrYzlS5l25k4W70RWpftgzhfaNfMujOOYckGa0ttZM/4FGqypVr/MUfc65JGr2Dl6l2W6t0H3/gJZzwq58as38BveP4QNucdSHkelG37+VG27Y+xfu2n2q+sbEusp9R3uvjSFy31XskvKMaAkR9WQYpnw6h9L9w1OyF0wUSELkiHEetCXvPix+EPXRFdq1q9f9HMKvz+6H2Ysi2rPULZllNfUbZPXrZVRnvVqlVYtGgRli5diuVvLsOhQ4eg/v3bvHnzMH/+fOzevbvcxtK2j17Ba+99VjbzeEkRPnrzdbz/+XYUa5niU0m01XelbDtT6VK2nYkzZbv8inLKKzmo3XE9zmz7hbjXZb03YeUXBeXWu4n1KWXb/kYJu5HbH+NUcmoeP+26kZfsw+Ov5Yqro8x68z+6bcKW3cUp66qqy7bqQt4GaZ4/wVPzNnjCd8AVaI7gBTNQ8+KnETz7HnjCLeCp2RQuo2PpWG6r9z3zc5RtWe0RyracOpeyXX4bMrEtluz/RUVFWL58OZ599lm89tprWLH8zdSyXZi/BS9PnYJ+99yKm9r2wCMZGcjIyMDE8WNwb6u78DiX/qry01Wz4k+2PS1nI2+9AjUvXSzyNWzypyiwMJHHug17cNH1S0Weg4rtzBc3WZrcUI2D/FfIbGet/AHnTJU5edJfnzmCldu/TtmAVZU7Zdv+Rgll2/4YmzKdans6yvb01d+JHD+vWKmG+BYLvVdOTrbbwhVsCeOi2ah58UwEz7wFnjP6xK9HXW8G/OFG8JzRL/59i8vWnZay3XK52PbImEc/Q2Fh6hUg1nKCNNvrBsr2P0m283M24oWMiejXuTGatrkPY8aPw/jIazwyZ8zB59utzRSa7CnAP/NYQWEJhj+7A2e2/kzk69p+m7BrT+pKKC+vCO27LbdV/JM9FEh1zHJmO/8A6j/zK2pOPiLyNXz59ygo3p9SjL7IOYCLph4WeQ4qts+sOYgSCz1SKNv2iwdl2/4Yp5I6/ThlWw4PyrYcFs7I9mwY598P9xldEa43CzUvnoXQuR3hqfVAglQ/i+BZbeFVsm1RsPU2ymkn2/kHcNnTv4ltj4xZ8T0KLawAQdm2vz6gbP+TZNsU4bxt67B2024UFRdD9Uc3X+bxU3WrxGnYih9Ra8pxka+r5xzGzvzU4yCVbHfo8yHOvPRVka+OD3+IvD2pJ09S53rV7CO2P73TG9eV2VfXihXZXpfzleglKmZ+8h1le4r9Ny4r1xZlWwYHkxVlWw4PyrYcFqp82J/ZnoOaF02Gt2ZT+M8dgdD5I+A9oyl852Wg5kWZ8J3TH8E6ExCq/TA8oWbwn/9YlRIMp6NsX/Ks3HbV6Hd/pGwLaY9Qtv/Jsl1SnIe/vfIMJqVPQPoE8zUD73667dQes128H0NX/EOs3NWfc8SabBfuR6eXf8B5k34V+er88g/IK0ydEaZsO9O4omw7E2dT4JJtKdtyWChOlG05PCjbclg4JtsXz0H4wknw17wTnlpt4D8/M7LsV8160+A/qxM8NVvAU6stAnWmVkm0VYabsi3ruqJsy+FB2f4ny/amNx9Du7YdMG7Kk5g9ezbmRF7zsWbDTksZMqmZb5Wl/FeQ7dzC/Wi3SO7ate0X/UrZFvLkUjWaKNtybm6UbTksKNuyWFC2ZfFwJLNdhW7hehdxK/uUbVnXFWVbDg/K9j9Ztj94tg8eGP08dhUXo6SkRHud/Bf7Z4o4ZduZQk7ZdibOShasvCjb1uJkJZYn+xnKthwWiiUz23J4ULblsFBlg7Itaxbvrr1WWB6ex27k9pel5z79NuV8Psp35q87iNrTZE7YStk+eaet0mzkpghvfHM6evYYjzdXrsXatebrC+zeW2jp4jJ/j7QtZdv+CkjdpCnbzsTZqvhRtuXwoGzLYUHZlsWCsi2Lx+ko2217votzLnlF5OveAR9iz15rc+FQtu0vS5TtkxdVaY5Yle9zUrL94XP9cMO1V+Caa67GtaWv1nhyydqytbctzG5clS9u589Qtu2vgCjbzsTYqmirz1G25TChbMthQdmWxYKyLYvH6SbbeQX70Hne1/iPCd+KfPV4+WvssTgXDmXb/rJE2aZsK189KdnO27kBa9asSXh9iu05+cxsW+y6WxkZMj9rdYI0jtm2vyJVTDgbuTNxNq//ZNu6M45hyYaDluofrrNtP7cbnj+EzRbW4N1btB8tF8idX4LdyO2/VpKVa/0YZVsOC8XldJNt1a5qJbiu6rL4F8tz4VC27S9LlG3K9knL9vbPluH5557FrFn662V8tHE3ZyOnbKccJ8xu5PZX9HojNdU+M9tyeDCzLYeFKjeUbTk8KNtyWFC2ZbFQPCjbsphQtinbKWV73bp12LlzZyT9XV637U+WPYZeD9yNe++Jvu5ufwduaNQaM99cx27klG3KdsIQCq6zbf9NkJlt+2Oc6qGNfpyZbTk8znwU6P/WT5Z6fby37Wv8eebRlHW4ztqpfcq2nGtKMWdmWxYPyrYsHpRtyrbyZzWJeG5uLrZu3Yrly5fjtcWv4tChQ1D//m3Hjh1Jb8wlJUUoKCgofeXt+AJZ/XvimeUbKNuU7ZQNNWa2Zd0UmNmWw4OZbTkslFAwsy2HB2VbDgvKtiwWigdlWxYTyjZlW09WFxcXY8WKFVi86BXrsl20Zxe2b9+Gbduiry1ffIT03l2RPf8jFCZk9fQ/Jn2fE6Q5U1lRtp2Js7oBW3lRtq3FyUosT/YzlG05LBRLyrYcHpRtOSxU2WBmWxYPyrYsHpRtyrbuvFWS7U8XTsC9ndqgXdvoq1Xzpmj9wAi8+8XupBlx/Q9L3KdsO1NZUbadibNV8aNsy+FB2ZbDgrItiwVlWxYPyrYsHpRtWTwo25Rt3XOrJNt5Wz/D+++9V/b6YCXWf3lqT46mgkLZdqayomw7E2fKdvmVPWcjt//645ht+2NstXxzzLYcFopZnenHsWzTNykTE8Ul+zB99XeWeidZvRaq83OUbVnXFWVbFg/KdvntL11AT6f9Ksn2vn0l2LVhNV6cOQ3ZWVmY8cwLWLv51M5qU7adq6go287F2krjipltOTyY2ZbDQpUddiOXw4OZbTksVNmgbMviQdmWxYOyTdnWHyZUSbZ3r3sNg7t2xD0P9MawoYPxYLfO6PzgcLy7eU/Kp7X6H5e2z8y2M5UVZduZOFsRbfUZyrYcHpRtOSwo27JYULZl8aBsy+JB2ZbFg7JN2dYdt0qyvXJOP9w3eAa25BVGlgfbs3M9JnbvjMnzV6Ow5NQNMGXbmcqKsu1MnCnb5ddF7EZu//XHbuT2x9hq+WY3cjksFDN2I5+DmhfLeTVsvgS7dhemTBTlFu5HqwW/iu3WT9mWVc4p2+W3v3QBPZ32qyTbHy8Yhy69s7F689bIjOSbP30P43veg2mvrOHSXxZngLbaUNI/V3/OEezMP2DpptBukdybAmVb1k2BmW05PJjZlsNC1b3sRi6HBzPbcliossHMtiwelG1ZPCjblG39YUKVZDtvy2qM79kZrVq0isxIfuftzXD/iGx8un1vShHU/7i0fWa2namsKNvOxFl/UJNsn7IthwdlWw4LyrYsFpRtWTwqI9sjMtbgP656WeSrWee3sDuXme1kbQQnj41+90cUFqcWtbW7/o4LZxwT29OAsp2aoTQHtPP7VEm295WUYM/OTfjow3ex/O0VeG/lx9iaU3BKi7YKMmXbmZs5ZduZOFu9QVK25fCgbMthQdmWxYKyLYuHZdku2ofBS77GeWO/Ffm68cmD2FVgrccgu5Hbfw1Stu2PsdW2oSrjSy2snGCnpP6r/O7KyXZJMbasfRvL13yBAvPJ094dWL7iA2zeTdm2egFX9XPsRi6nElIMh634MfKAJlVlsC7nK9FPYCnbcq4ryrYcFqqMsxu5HB6UbTksVNmwLtv7MWD5T2IzkA3nHqZs2zj8sbLtXcq2nHJO2a6+7HwlZLsEm1bMQvf2dyF9zjLkF8W+xO71mDy0N3oMnob1ucWndHabmW1nCjkz287E2epNjrIthwdlWw4LyrYsFpRtWTwo27J4cMy2LB7sRl59opoqoXUqHLcu20U78PSAruiXtQi7C+KlevfGD/Fw5y546o3POUGajU8ImdmWVZkysy2HR90Zx7Bkw0FLD/s4G7n93Dgbuf0xtvowjbORy2GhmJ12s5EXMbNttayezOco27LKOWWbsq0/BLAu2/kbMaVnR0xdtumEBm1x/m48Ofg+ZDz/AQq49Jdt3aUo27IqU8q2HB6UbTksVIORsi2HB2VbDgvKtiwWige7kctiwm7kcniwG3n1PTCwLtsluVgwrhu6jXkGm3LyUVJSEn0VF+LLj15Gj05t8dzy9SjZV31fTn8q4MQ+u5E7U8jZjdyZOFt9Ss5u5HJ4sBu5HBaq/HDMthwe7EYuh4UqG+xGLosHM9uyeDCzfeq6oB2+aV229+3Djk/fwJD72qFd+w7o3KkjOqlXx47o0KEdHp40D9vz47uX2/GF7fydlG1nKivKtjNxpmyXX9mzG7n91x8z2/bH2Gr5ZmZbDgvFjN3IZfFgZlsWD2a25fBgZrv8NmRVPLRSsr1vXwn25nyJlW8vw5LFi2OvpXj/4w3YW3hqi7YKHmXbmUJO2XYmzlYb48xsy+HBzLYcFqr8MLMthwcz23JYqLLBzLYsHsxsy+LBzHb1iWpV5Fbaz1RStv+1g0fZdqayomw7E2fKdvn1FTPb9l9/zGzbH2Or5ZuZbTksFDNmtmXxYGZbFg9mtuXwYGa7/DZkVUSesq2NMadsO1PIKdvOxNlqY5yZbTk8mNmWw0KVH2a25fBgZlsOC1U2mNmWxYOZbVk8mNmuPlGtitxK+xnKNmXbttnTK5I9yrasmwJlWw4PyrYcFpRtWSwo27J4ULZl8aBsy+JB2aZs68JP2aZsU7aruDY6l/6Sc3Pj0l9yWChJZTdyOTzYjVwOC1U22I1cFg92I5fFg93I5fBgN/Lqe2BA2aZsU7Yp25aW7Fu0/iDOn37c8euloh4S+vuUbTk3aMq2LBaUbVk8KNuyeFC2ZfGgbMvhQdmmbENPz1fXPsdsO1PI2Y3cmTjrMppsn93I5fBgN3I5LFSZ4ZhtOTzYjVwOC1U22I1cFg92I5fFg93Iq09Uq8vx/pm/h5ltZrYdz1RStmXdFCjbcnhQtuWwoGzLYkHZlsWDsi2LB2VbFg/KNmVbl3vKNmWbss1u5OxGXsVrIFmPgaoco2zLajAxsy2HB2VbDgtmtmWxUDwo27KYULYp25RtTbD1YLAbuTOVFTPbzsTZquwxsy2HB2VbDgtVfijbcnhQtuWwoGzLYkHZlseDsk3Z1v2SmW1NvCnbzlRYlG1n4kzZLr+yz1r5A86ZKnOiN8q2rLJB2ZbDg7IthwVlWxYLyrY8HpTt8ttfuoCeTvuUbco2u5FXsQsxl/6Sc4PjbORyWKiGH5f+ksODs5HLYaHKBmcjl8WDs5HL4sHZyOXw4Gzk1ffAgLJN2aZsU7Y5ZruK14BqPFfni5nt6o3nybJhZlsOD2a25bBQ5YoTpMniwTHbsngws119ovqvkAGnbFO2q1UWrDRu2Y1c1k2BY7bl8KBsy2Gh6jLKthwelG05LCjbslgoHpRtWUwo25Rt/SEBZZuyTdmuYnaS3cjl3NzYjVwOC9XwYzdyOTzYjVwOC1U22I1cFg92I5fFg93I5fBgN/Lqe2BA2aZsU7Yp2+xGXsVrQDWeq/PFzHb1xvNk2TCzLYcHM9tyWKhyxW7ksngwsy2LBzPb1Seqeob4VN13TLZzt67D0oUvYf7CpVi3PS/SuC8uysOHby7Eyy+/jFWbdiMaxHx88rc3sOClF/HW2s0oKHYOGGcjd6ayYjdyZ+JsVTTYjVwOD8q2HBaq/FC25fCgbMthQdmWxULxoGzLYkLZds7dTgUBd0a2iwuwYf2HeGfNZ1j1t8V44rlF2Lm3AB8tm4fZC9/Ax6vfxlOzX8IXOcXY8vFyzHxhAT766D08/+xMvL85Jybh9oOjbDtTWVG2nYkzZbv8OoNLf9l//bEbuf0xtlq+2Y1cDgvFjN3IZfFgN3JZPNiNXA4PdiMvvw1ZFbl3RrZVV+2S4mhX1byNmPnUy/h8xwY8N/MFrNq+FyWFe/DWwufw+kcbsHzJi1i6anPks5s+eAHPvPkZirSu3lU5Sas/Q9l2ppBTtp2Js9XGODPbcngwsy2HhSo/zGzL4cHMthwWqmywG7ksHsxsy+LBzHb1iapVh5P8OedkOyLMRVj3wRI8u+AN5Oz4HE88+wo27inEvpJCrHrtFcx/azUWLnwG76yLZrNzP1uKqS9+gL1JZLuwoABFRUWl2e+SkhLs3bsHamsGXp1kfn5+6f/V++X9XO6eAgx9+8dqHYNpVXisfK7+nCPYsXcf8vfujTu/wsJCFBUWlp5fbuF+tHnlZ7Hnoct2QUEB9u3TWBUVlZ7LzvwDuGr2EbHnMXTFj3HDHBK5qOusID8f63K+woUzjok9j6fWHESUQ1nlqK4nVW7MMqTK04LPvsL502SehzlBmvrOieeSWD5Opcx2svLx4Bs/4YxHZTUwzHrs+ud+wcacsutJXUfllY/deQVoueBXsWVDyXZBUUnkfmGWBbVNLB/rcw6gwXOHRJ6Hntkur3wUFORDlRF1Xu9t+xp/nnlU5Hko2Z720XeldZL6vonlQ3FR57Jw/UHUnn5c5HmozPZr6w+kbLcUFRfj0ff/LvIcdNlW8VbtKb18qPueef/IL9qPAct/Enseema7uKgocs+OO5dY+VDtqlaC66qOC39EbkFZW0qdg6pz9faVKh9bc4twybNy21Wj3/kRefmFKcvHxzsPiG5XmbKdqnzMX3cQtafJrKsumnEMr2/8prRsJysfepnJz99bWv7V++X9nP7502Ff1YcrVqzA4kWv4NChQ1D//m3Hjh2lwa22IBTl4v03XsZzC5Zg/fY92JezLk62V765GIv/9gkWabKd8/lSzFi0BoVJZFuJtarYze+ppCAvN+cEGc3Nje+OXt7P7crdAyVQZoNR2lbJ9vY9JcjLy407P3X+egzUTeGuBXJvbqZsK1Z78vLizkVVTKqgKp7iZfvtH+JkO/FcVOFS16J02X5y9dfYs2dPaRlSsVcMFAu9XM3/dL942VYP3vZGzqWs0ZFYPk4V2U5VPiTLdsM5P2PDrrKHNeo6Kq98bN+VK1628wvNa6rs4UFi+fhi935cN0fmQwNdtssrH+peaD6MPpVku7zyoR4cqPORLtuL1+2Pu2eX124pKCxE5jv7xLZHzMy2unb27MmLu1eoNop5/ziVZFt9Z1VP6YJqlg/pst3hlR+Qk19W56r2R27O7rj2lSofm3blC5ftH5CTl7pd//GOA1AP2aW1083vY8p2qvIhW7aPxsl2svKhtxWVb+lJ0PJ+zvz86bJ1RrZLirD67dew8I0PsK0g1mDJ34b5zzyHD7fmoKRwNxa/MhfvfLoV777+PF5+fyOKiouw8rVnMfeDTaWVuN1Q2I3cmSyZKdupeEqXbS795cz1Yt68km3NzHaqa0odP1VkO9W5SJZtjtmWUzZ02U51TUmX7emrv7fUHlgkPLO9bFNZtqgiJsUl+zB99XdiZcKU7Yq+v/n+qSTb5ncubytdttmNXE6dq9oqpmyXdy3p74mW7cePYamFuko/H+6XPZTXY+GIbBfl52D+06Mw7Zl5mP/SS3h5wctYu30vNq19C0/MnIXn5z6JZ+cvxba9Jcjd+hFmPfUUXpo3F7NeWILPc8q6iOtf3I59yrYzlRVl25k4J5NT/RjHbMvhwTHbclioMsIx23J4cMy2HBaqbFC2ZfGgbMviQdkuXzrtcLdT4Xc6ItslJcXYueUzfP559LXuiy+ws2AfSooLsG3DZzD/Hw1YMXZ+uQmff74O23Ki3YmdCiRl25nKirLtTJx1oU62T9mWw4OyLYcFZVsWC8q2LB6UbVk8KNuyeFC2Kdu6uzoi2/oflLxP2XamsqJsOxPnZIKtH6Nsy+FB2ZbDgrItiwVlWxYPyrYsHpRtWTwo25Rt3Xcp29rka5RtZyoryrYzcdaFOtk+ZVsOD8q2HBaUbVksKNuyeFC2ZfGgbMviQdmmbFO2NcHWg0HZdqayomw7E+dkgq0fo2zL4UHZlsOCsi2LBWVbFg/KtiwelG1ZPCjblG3dL5nZ1sSbsu1MZUXZdibOulAn26dsy+FB2ZbDgrItiwVlWxYPyrYsHpRtWTwo25RtyrYm2HowKNvOVFaUbWfinEyw9WOUbTk8KNtyWFC2ZbGgbMviQdmWxYOyLYsHZZuyrfslM9uaeFO2namsKNvOxFkX6mT7lG05PCjbclhQtmWxoGzL4kHZlsWDsi2LB2Wbsk3Z1gRbDwZl25nKirLtTJyTCbZ+jLIthwdlWw4LyrYsFpRtWTwo27J4ULZl8aBsU7Z1v2RmWxNvyrYzlRVl25k460KdbJ+yLYcHZVsOC8q2LBaUbVk8KNuyeFC2ZfGgbFO2KduaYOvBoGw7U1lRtp2JczLB1o9RtuXwoGzLYUHZlsWCsi2LB2VbFg/KtiwelG3Ktu6XzGxr4k3Zdqayomw7E2ddqJPtU7bl8KBsy2FB2ZbFgrItiwdlWxYPyrYsHpRtyjZlWxNsPRiUbWcqK8q2M3FOJtj6Mcq2HB6UbTksKNuyWFC2ZfGgbMviQdmWxYOyTdnW/ZKZbU28KdvOVFaUbWfirAt1sn3KthwelG05LCjbslhQtmXxoGzL4kHZlsWDsk3Zpmxrgq0Hg7LtTGVF2XYmzskEWz9G2ZbDg7IthwVlWxYLyrYsHpRtWTwo27J4ULYp27pfMrOtiTdl25nKirLtTJx1oU62T9mWw4OyLYcFZVsWC8q2LB6UbVk8KNuyeFC2KduUbU2w9WBQtp2prCjbzsQ5mWDrxyjbcnhQtuWwoGzLYkHZlsWDsi2LB2VbFg/KNmVb90tmtjXxpmw7U1lRtp2Jsy7UyfYp23J4ULblsKBsy2JB2ZbFg7ItiwdlWxYPyjZlm7KtCbYeDMq2M5UVZduZOCcTbP0YZVsOD8q2HBaUbVksKNuyeFC2ZfGgbMviQdmmbOt+ycy2Jt6UbWcqK8q2M3HWhTrZPmVbDg/KthwWlG1ZLCjbsnhQtmXxoGzL4kHZpmxTtjXB1oNB2XamsqJsOxPnZIKtH6Nsy+FB2ZbDgrItiwVlWxYPyrYsHpRtWTwo25Rt3S+Z2dbEm7LtTGVF2XYmzrpQJ9unbMvhQdmWw4KyLYsFZVsWD8q2LB6UbVk8KNuUbcq2Jth6MCjbzlRWlG1n4pxMsPVjlG05PCjbclhQtmWxoGzL4kHZlsWDsi2LB2Wbsq37JTPbmnhTtp2prCjbzsRZF+pk+5RtOTwo23JYULZlsaBsy+JB2ZbFg7Itiwdlm7JN2dYEWw8GZduZyoqy7Uyckwm2foyyLYcHZVsOC8q2LBaUbVk8KNuyeFC2ZfGgbFO2db9kZlsTb8q2M5UVZduZOOtCnWyfsi2HB2VbDgvKtiwWlG1ZPCjbsnhQtmXxoGxTtinbmmDrwaBsO1NZUbadiXMywdaPUbbl8KBsy2FB2ZbFgrItiwdlWxYPyrYsHpRtyrbul8xsa+JN2XamsqJsOxNnXaiT7VO25fCgbMthQdmWxYKyLYsHZVsWD8q2LB6Ubco2ZVsTbD0YlG1nKivKtjNxTibY+jHKthwelG05LCjbslhQtmXxoGzL4kHZlsWDsk3Z1v2SmW1NvCnbzlRWlG1n4qwLdbJ9yrYcHpRtOSwo27JYULZl8aBsy+JB2ZbFg7JN2aZsa4KtB4Oy7UxlRdl2Js7JBFs/RtmWw4OyLYcFZVsWC8q2LB6UbVk8KNuyeNgn28cQzjZf+jkf194/Dr2NV7qvfm6K/jPJ91UZX7rpG+iexP2qPURgZlsTb8p28oJXmUKa7LOUbWfinIyBfoyyLYcHZVsOC1VGWr/yK4pKUt9cN+R+hYZzD1WqIaOXQTv3z3wU6P/WT5YaTO9t+xp/nnlU5HlQtmWVDcq2LB6UbVk8bJHt7MMI9loA19XdkHZVd7jvfB3G5CMITzmKUL8V8FzZHWmX94C7yasIZRyOr8cf2QH3FT3h67E3/v0k8k3ZTn3vt/rwgbJN2bZc8KqrQUjZlnVToGzL4UHZlsOCsi2LBWVbFg/KtiwelG1ZPGyR7awfEBy6F8ak32BMKIK38YPw3rcdxoSdcDccDn///QhnfAf/XY/A23kNjCwzJocR7DQcv6t5Ezxdd1pu81O2KduWntJbfeJgfo6ZbbNg2rulbNsb38o+FKFsy+FB2ZbDgrItiwVlWxYPyrYsHpRtWTxske24LPRhBDtmwXvHmwgNfg1pt2SUZrONQQvguj277P/D1sJz13S4r3iQsq0lWE33c2LLzLYWeMq2M5UVZduZOFuVbsq2HB6UbTksKNuyWFC2ZfGgbMviQdlOxeM4wllHo6/shDHNaiyzOhY3pln/fOXGOqt7h+2yPfnv8DUfBt8DO2CM/RTuqzrDP2gfwpm/IdBlFH536VCE0n9DeFIB/E2z4O+dA+8ND1O2NedzQrLNv0HZ1gJP2U5VWVXPccp29cTRqkyn+hxlWw4PyrYcFpRtWSwo27J4ULZl8aBsJ+NxHKH+K+G5tifSLr8f7sZPIDj+12h36kdy4bt9JNIuvxuuRiMQGPlT5H1jxBp4r+11wvup2lPmcTtl23ikAL47x8N94yyE1Jjt7MMIPbQYriu6I61+T7hbjkGNRlMQeuRb+O+ZCE+Ht2Bk/EDZ1nzPlGCntpRtLfiU7WSVVfUdo2xXXyzNiv1ktpRtOTwo23JYqDJl3wRpaubYcrIs5nulGZhYRsXMvJjvZ1nPtHCCNAvXlB5rN5TZAAAgAElEQVTf0q6aWmbLjLuZ+aqIU+nPVvw360w/jmUWZvgtLtmH6au/szy+8mTuAVX5Wcp2xYyrEs+T/RnKdjIeRxAasBuhSb/GxjQPg/vON2BkHkag3SC4m38AY9I/EOg6HmnNZ8GYfBTG8E0ITfgZ4YT3rXKyS7aN0evhadIfni4fxSZHM8/7OMKZhyOZ7VDPWXC3fBbBB19BjT80h6vJOHhuHoEa9a5EjUsGITDsa0v1iirjnI28esZtU7Yp25YKndUKxsrnKNtm5ShjS9mWwUGVHcp2ChbqCf6wXQgO3ILgwFwYmVHpNB7ZH3tPvR99hR5RGQrVaNpd+l5w2F4YWQldCJMIkl2ybYz6Ap4mDyPt8i5Iuz4dgREHEZ78Hfxt+0YyKSrLknZ5O9T4Sw/4BxYj0G2O9v7dqPE/d8L7wHaEs1PEawpgq2xP/h6hIbGYjz6IcKR75lGEhm8ri7niMTQvyirzZ4SGlh0LjbQuk/Zlto8i+MDzcF92N9IubQd3i+cQmngUxpjN8FwXzWxFePylKdJuyEZo7H74mit2ipH6mdaocfkQBEb/w9K9lLKd+pq10o6ors80nHsYuwoOpJwHKLdwP1otiGVDk9QZ1fW9Kvt7KNvWr6vQwJfgumM6jEk/I9CuHzxdN0bq0tDDL8B15xMwJqkZvst+nzHifaTdMg2hidZXnLBFtjMK4G38MLz3fqpNfqa+51EY6rup+0HGPvhuy4T37i9hTPw7gv3WR199PoL7ss5wNV+K0MT489PPVd+nbFePaKvsOWWbsh1XqegFza59ynZZJW5XjCvze+2SbWP4anhvnwzPrZPge3BX9Dqb9DV8HWbCc0t67DUBnmbPIzT+F4THfglvi2x4bpkEX9dNMLSbXarzqTvjGJZsOJiywaQqvayVP+CcqdaFK9Xfrs7jtsq2no0rja2WYS3N3sViU+7nrV27Nzx/CJvzUjdg9xbtR0vLDdjjMEbsgE9dI03Hw33dg/B0WBXJToT6vwdv0/GR9z03j0aN/7kRni5rEc4+CN+l3eC6blj0WNuXEUq31tBQXG2RbfXAYHQOQmN/QDjzFwS7PQbXja9EG0/ZKjMRfYX6Pg93g0yEMmKMYu8boz+Hu3FfBEZHuzumuv5sk+3sowj2fwOe5mPgaToMrit7w9+vAOFJX8PfflI03orT9ffg93/sg8DYX2CM+hhp19wH903qZzLh67LVcjm3TbYn/4zQ4E9hTDqMcPp+eJu2hqdXLsJTzEyR4vE9/Lc9DE+n9dF6LMvkdAjB7hlw3TwfRqa1OoWyba0OSXVdV9dxyrYsHqPf/RGFxaklZ+2uv+PCGdZ7+JReL1m/IdA+G572f4ORfRzG8PVwNxgJ901j4W4wDr4+e+LbxNlHELj3abjuWlCpB7V2yLYx6pPoA8Em48vaUB1UVv4AAq1mwNN0AtzXDoK75fPR+0bpfR4IT/4B3sbqwQJnI3eq67j+dyjblO34ikUvnDbtU7Zl3dxske3Mb+B/cCUCD32GQO+34W7YH76+xQhnHYpmtmJPW/3txyGtSUbkSWuo7xr4H/oYgYc+hOfq7vB222352rRTto0JeQgOimVLJ/wS/50yDiI4WM+kKra/IjR4aySzV5nMnWoM2Cbbkw/A32ICXGpc2pVd4euxJZKFNIZ+CE/DWIZOZen+2AxpLV6FkfETAvdPhat+V6TV7wZ3h/dKs8iljZYk9YM9sg2EJ/0MIyOaXTLGbIS7UU8ERsdnm4xRq+BpOBzBsYcQnlwM72Uj4R/+Qzy3JN9dPz9bZDvhbxujV8Pz1yEIpWv1QuYB+G7sD1+v/PjvnX0YgQ4j4W7/oaWstjoX+2T7GIyJ38Sui6MIPTAXaY2WwdCz7Qnf1xj6GtJaPnZC5kiPeUX7tsl2Ao9gt5FIa7smLu7G8FVwN3kUwfEJma2JefDcOBq+gda6Zapzs1O2y3p4bEcoPb5chCfuR3DQl9F6yazHtJ4GkYc/OruEuCRyYTdyrbymiFVi7Oz4PzPbFnhkHESg0xNwNx6B4KhfI2OdA53S4Wn3GgL91sHfdgbcTeeVZX4nf4/Afc/D1Wg0AkO/jasTUjG0Q7bVw9lITyIzW622w4pjPbh2RTPYA3YnZL1jcclWvXX2IjQhoV5Icu0ys536oY8u1Mn2KdsnK9vmWC9zLFfchRub4VBljCy9n7yyqD/nCHbmp84Wqe5O7RZZL1Dx3y35d6iOz9om25P3wX/HY5Enft6Oi2FM0s4l+ycEuzwffRrY7AWExv+IUO8F8DTTMqy3ZsA/sCiBlfY74hgCw1b8CDXOP1kBU8fW5XxVuSew6XnwtZwCzy0Z8HVeFV9xZnxVlhlWTzQnfoNA5zllTzlvmQDPbZkIjvrR8nnYItsqVuaMn9mHEGw/GZ5W78SfS9Y/4LtrBHyqO6z++SmHEeyQBW+rv8V/PiH++rVom2yrTPzdj8N98zi4bxmMtBufQvCRmHBPLoav+Vi4bxoeyeL5H9qKcPbPCLbLhPvKgfDcPBGuq6fCP+SgZRZ2ybYxvgihkXsiWWBj2CdIa3B3TFK17N2kb+FrNRje+7cjPOkbBIcXwph8CMb43fBc0Q/e3tbLhm2yrV8DGYXw3NoB/uH6tf4zAs0HlGUgJ+bB/dd0BEb+EJ1tVv95C/v2y/ZhBO+ZDFcTlRk165rjMAYug6vZTIQyErLw47+Eu8FkBMb8bPmask22E+JnDFgG1xXPIVS6titgjPkE7psyEByryoyapOgluFpMh5FxuKx+SPg9ernW9x2R7Yyv4G3SJ5bZjvHIPoRA26nwtlmZ8IDjOEK9ZsPdQo3xtJbVVudjm2xnfo9A+2cjdZH7+v5wNXgMwXHRusoYtxXexkPgajwanmZT4Bu0Pyoad8+F64ZRcDcdBve1gxEY8nfL1xVl2yyvMra2yXaydlVie2TSLyfdrrItsx27X3uaL0Qo9sA2rO4Pl0xEYGTsHpKeC/f/dYJ/0EGEM7+Dv90jcDd7CsHx1utbs86yRbYt1pXmdzjZLWWbsp1ScFIJUHnHKz1B2qQD8LWZEB23Vb8/vA9si3RLiVzg6olYl6fhqn8f0q7uDe9DOdGbWEXvWyhEdsq2MUqNo9tcNrau9PschzE2J3ps4GYYk+IfHBiP7ENw9DeVajjZJduhASsQ6LEKwYc/hvfWXnDf9Wa0a1/2Lwh0yoSn6dMI9FmHYOTJ33EYY3JKx7MEei2E65I+lcpQ2CPbhxHq8RECD36MYJ/V8KhuP50/j0qnut6aPQJP6yUI9I090YyMYd1Rdh5dpiHtunEnZmBKeZ7YMLBNts2/mf0z/K0z4G3/cVxj1Rj6DtyNJpc9RTYzwn1Ww3vHePgH7rfc8LNNtrMOwUiP3WgnH4TvhrHw3Lsr9kR8INx3vR43SYkxei1cN06MylD2EQQfmApPu1ctdzG1S7bjbrqTv4e3RU/4+u6Li68x6DW4b8zWeJiy8RsCrR6Dp8O6OH5xv9NkHdvaLtuZPyHQOQvuG+chFBu3Hfk+YzfBfXU2AmNiDxvT98J9TY9IHe26qit83TdVqiugrbKd9SMC9z8H91Uj4B+ujV3O+hX+1lOi4wjj4noUwbufhkf1PNCENhkHdcwR2U7fA1+jAfB03qpdU+r7ToXnTvP7HkNowGtwXdo8MlbdpcaqD/lK+/yJdZN+bnbLtjF+G3ytxsN16/MITdK6p6bvgrfJYASG6Q91EOla7rtzNHw9rffAUedjm2xnHYYxJvZgL/MH+Jp1hbd3HsJZP8HXaio8bdbEddk3xq+H96p+CKgM35SjCPVU41U/iu+ZEHf9xfOhbMfHQ79W/xn7dsl2he2q8tojU06+XWWLbKs2SKthcLdeGne/DqfnwX3Fw/CZbY1R6+C6rH+kPg50GgJ3ixcQykjozZKkTOjcKdvVJ6rl+dqp9h4z2yeR2TYmliAw5ADCmYdgDHsPrksHIzjmH5FZZgP3Pg93k7nRJ2hqrJ3K8mUfRbnvWyy8tsn2mC/gbT0Snqbj4Lq2B9xt3ovMxqgyEcagVXDf0A/uJmPhuX0qgmN/K2scqcxk02b4Xf0pleoWaJds62skGsOWI+2WKZEJLYzhK+FuMBjBcRVVmscQ7D4PbjUmx+K4O1Wp2iPbKiNsNvSOI9RvHlwtHo/EN9QrC65GzyE02TyecLPP/hX+9hnwdl5jWYrUedgq2yqr/cATcF09DIGx+hhTMwO5sex6Si+Ev9kkeJo/DW+rGfD3L7J8HrbJtl42VXzvmAZPxw2I3KQv6Q//4O/i1uc0hryKtJvGlE6kYgxeiLQm40r/r9+My9u3X7bVuOeP4b6xb0J29Gf4b70bnvt3lPEwz33iXngbjoDvoXg5L+/7m+/ZKttqIrHWWXA3VT049G79RxG89xl4VINKnwQt60hkHLQx7FOkXdYdvoetC55tsq0yQncMg/vmpxEckyBxE3fBe0NXBEYmZFMyf4S3xVB4E7uWm5wq2Nor26pxvRGepkPhuXM5jEztYeyk/fA26wf/QD1bqmb4VuOdf0HwgSfh+uukEx/uVHAe9sn2cRgj18Nzc1942ql7X3z9Gpk0qdHzWs+DaL1rjP0cHnVfGX/4xDJTwTmo8mGbbMf9zcMItLkH7m5fwpjwJTz1uyCgeoCoXnaxHkfG8Pfg/utQhCbGzmfo3+C6ZGTp/82yXNGWsp1w/42Lv/PH7JLtsvYIoLerUrZHplStXWWLbE8qgufSznBdPwYe1ftPvWI9HNWM3a4b+8J9y7hIW9fT4UMYWd/Af+WdSLt6pPb5yvUYpGxTtvUHApTtk5DtuJtQ1lfwXfEA/AO/geqa4mnU/cQsaUXvW6ykbZPtyT9EZl+NTAgzeh1cf52M4NifEc4ohLdFL3h7q8liEm8eSgSXwP3HBvhd40wZsq19x1Dfl+G648nI9wp2z0TaLQsQHBLN3kdnKdbOZ/I+eJv3gq+/9Uyqiodtsl16HscR7P403Hepht7P8DfrDE/nNQgO3ozgwF3Rrpiln1VdNj+D55qh0bGq2vsnstPO3U7ZnvQV/O2y4Go6HYG4BjcQHv8lXPUnITBal6XY98r6FUG1BEeTaQip7qYWzsV+2T6KUL+34Ll6RCTDZYz+FGlXDoDnjuxo1rThMPgHfY2wEtObHoK347sI9vsE3tt74Xd/GYFguvaQKsn52C3bxpAP4blpIDxd1sc9yDBGrYH7pswTekQY43bA13QU3LctlDFmO6MAvlvHwNP29RPHnmV+B98do+B7cG/510zmz/DdOgGee2KT9SXhYF5ztsi2GsessvLNZpcrNqE+8+CqP+uE7LUx5lN46vdAcFxC1/IU52GnbBtDVsHTeDx8PdafcH0YQ96G+7oshDLi5dWMrZG+DZ76XREYba1s2Cbbk/fDe1sPeO/ffOJ1ozJit98Pz32xoS6lsT6O4P1T4LrtDcuZYPO8nZDt0KC34L52QmTNYGPEh3D/8X54b1ZzNnRBWsPo7PdGegG817WHp83bCA78HL6mfVDj/7VB8JH4+4P5vRO3lO3Ucaqox2Dp+6o34fADpQ9AwpE5QMq/vyfGP/H/tsl26TUPlLWr/pGyPRKuYrvKFtnOPoLQsJ2lPQAjM3SbY5uzj0QetkXeG7yrdA6KyCoW+tjoAZthTE7N3ORC2aZsU7Y1wdaDUelu5KWV0HEYwz6E6/qJCI77Dcboj+D5a2/426gxwhPgaf9uRBoqet8snKm2tsl26XkAYTVm5RIlQT/BGPg6XJc9EhXxyBNxraKZkAfPXZPg6zgNNW6SJNvHoZbVcTfoB1/PaNf9QJeu+F39vvA0z4Cn8cNwXdsPQTWGM3beoQEvw91QzfqrnZ8ekwr2bZVtNUvm4BVwX9MT/ocPIDzlIHyX3w5Xg6Hw3KZmYn4IroazEUo3s/VHEOw8Ae5mH8Z1FTTPMdnWlsy2mr339kFwN4suoxP/99VYx1nRsY56T4LSyXnUg5wXUaPxeBmynX0YwYcWwd1gNLzdozN5qllBa/xnG3i6bYMx+WcEezyDtEZPRcv52O3w3jYxMjbSe/dspN36mOXzsE+2DyPYYxbcN/aDv++eONFWXUgjGeG79IzwcRhD3oOn8Qh47193gkjF8zyx3NiT2Vbfcybct78YnTnanD09Vj6NsZ/Cc809CI4pe0BjjC9AcFQBjKyjMEZ+BvcNfeEfonXZrqBsm+dni2yrWWFvvQc11Lh+M8vSci6Co1WG+wgCbe+Du/2npfWT+V1CvWcj7fp5J2RYzeMVbW2T7Uim/WF4u30ZzZhG7hGmWB9BoMMgpN21UjuPYwiNykNo3E8IZ/2GYLcpcF830XK9a5dsG+PXwV33GrgaxzJet0yAt+OS6JwfakznpQPgH5rQ+2DKj/A37gTP/dZn9jX52CrbqidRz7lwNxgI34ObI+XcGP420urcDN+De2Kz308tnf3eGLcFvjvHwdP0MfjvnnviRH1Jygdl+8R6z2Qc2VbUY3DS1/A2vR6uRmpG/vHwdnofRpaa30eNER4XmQPkxPt7ir81BbBXthPbVanaI0BV21W2yHaS6ziOWTV+jrJN2db9kpltTbyrJNtqzOyAlfA07A/v3RsiDQtj+ArUOLsxPK3fQKDfp/C1HAL3Xe8hNKz89+Nmb01S2O2X7Z8QaDcF7iYvRRrXoV5PosZVGXDfMhxpl3WA+5anEXrkV4Szvoe/5VPw3LsZoYdmC5Ltowj2eRmexoPiMi3Brj1Ro+lchCYficyG7W/XHe57N0UbgZHMRd/yu88mYaEqaPtk+xcE758L93WPwN9nSyzD9R38V98BT7sPov/PLIGvfgf4B8S6xGbkw9NgZKVEwrzJ2CHbxpjP4bq6N3w915WO9y99gq/GpLZ6BJ52Wnf3zAMIPPABgn03RTPCzbLgiZUn83sm29qW2VbLhHSZCXfTpxAY8U2ZODyyA64G0xFU5UFdJ+M2I+0q9X89U38Uwa4z4Llj0QlZyorOxS7ZNgYvhbvJKASGljNZW+Z38LYcAW8vbcmT8dvhbqTGo6rx6akbeonnY4tsZ/+G4N2PI+1/WkfnyYisc6wequ2MSsXglXDfFFtCK1Z2I1m9htHPu64cCl/PjZZZqHOyRbYjs8LGZo41MycDt8OIjA08DmPc3lhPo/i4GxO/OrHLeYo6Sp2DbbKtpOHWpqjx105lPG7Kiq03/SMCLUbGzwug+HV7Bq7I57sg7dYZCIyw/uDDLtlWY5pDJgdzOyQ2o69aPWHEV+U8wFQPb/ZUKtNllhH7ZDtaPtxNpsb1JDLGboTnilEITYxO4lbu7PdTYpn65sstZ+op2/Hl0+Rbuq2ox+DEfHibdomNlS/7HcbI1XBfOQ5BtTRhZhG8l7aDvxKz3Nsn2+W1q1K0R06iXUXZLrsmSq8lC/W8HZ9VZXzppm9smSNLF9HTYZ+yfTKyrSZA6jUf7saPwNdPjS/VbmaXDEFoQvQpvzFqNTyXjEZwiNqe+L45ZipVYbFVttUYwtbj4G4wBYER0SUOQvdPxO/+MDAqGZO+gb9FX7g7r4t0n/Pe8lQkqxrqPQs1bpoUayhaqyTsGrMdevjpyGyrcVI0BVBj7tJuXxlrMB1H8N4hSGv3UVSS1Oy+101KGL9q7Tzske0jkYyP6/rMhIa1yhR1g6eXORnPD/Df0BHeB9WyD2ps/VK4bpuJ0KTKdTFV15wdsh1OL4KvzZTStXbjnuBn/oxgn78lNLR/QbDrC9HP35YN34O7yyYbtHCjsUu21TJSaY3GIDAqNpu1OeYx6wf4mz0Mb/cvYWQdRqjnPLhvnYfQ5H8gNPKbyCQskR4WjUbBX4kxwvbI9hEE754C13+1jazDaWZT/X12IpwFGBO2wnN1l7gxwsaQxahxRVO4b36kLPt639rYXA6py4ctsh25Do6VrkNtrkddNqZQzaxuZla171i6JnLly4Ytsm3hek51L6jMcdtkW52Hti54GY9Y7BN7QyXyU8crEQvbZLsS36Ey37eiz9ol28bYdXBf0xeBkd9rPQ2OI5yxH94mveHtmQdD9Si4NzM6+/3kYzDGlMDIUt1oP4NHLTWnhsJYjAdlW6tjUsVM7zE44Ut4r44NnyidnwUwxu6A+5p+CAz/Dsa4z+G+9iEEhuvznCT/e3bJdvntqmTtkegwsaq2qyjbyTlbLZ/V8TnKdvVl5ynbJyHbxlC1fvDQSOWoX9hG+h54r+8Lf2T20uMI9V0A99WPITS2gvf1JaqSVNq2yfbEYnibjYfnrmUIpZc1gEIDliDtpjdLn3SHes9D2jXPwN2oC2r8RWUzuiLtfxrg/zvvGnhaLrPcvdEe2f4O/gZt4W71ZlkmNTZ7uhp36r5pGLw9PkZQreHcJD3WqDiO0EPzkNZ0RqXGnJusbZHtySXw1u8JT6cPtPPIjfQ0MIa8AXfjdAQe2oxAzxfgviU9OsZWLU3TPh2eO5ZUKmtnnoctsp3kOjb/bnVubZPtEe/CVf+WssydWqe67RtRmR63Dd4Wo5F2+X1w3zwTwVEqS/c9Arenx9azrnwm1R7ZPo7wxL/Hj1frtx6hsbGsosrsmZk8k1vmjwgNXh//MyPVcAZrDQH7ZNva37f6PVN9jrLtbLyT8aBsJ2dhjFwD13/dgbTL7o7VV/fDc8eyyIRvxugt8DYZFhmz7b5jTnROlsn/gL+Nqr+6Iu16NQFi5brEU7aT8yi7luN7DBrjN8PzX02RdundSLtuMHwP5kYTNdn/QKDLOLiua4+0+n3hvlOtplLOw8MK6mB7ZDtJu6qi9oha4u8k2lWUbavXlf2fo2xTtm3p1lDZbuShHo/h93++H25z3N2tk+DrvTs6Hq3nIrgbjYVHzXB4W3o0862eKpf3fgWVZ1llHS1Udsl28IFHkHazGgepulkfjb6mxJ60Xjsg+jBh8reRTJ67k1o6Jzq7bzjzN4QenIkaN05CKD3WndbCudgj278g2GVeXCZVnz09Mjat9fjo8l8DTWk4CmPIxwj0jo5tS4x3qv/bIttZPyDQaVb8ebR4CaF0NQ71CIyBq+BtOh6e1vMQHBsbR6iuq4c+QWCg9VmW9XOjbKe4aZVmRtUsyodLy0ckhtlmWSh7SBUpQ+pzmZXPpNoj2ynOz0KZ1a8XK/uUbedjXhEXWzPbNlw7FZ0HZTvVNaV6dsTqqNKtXi/F6io1PtjkVlp/qRVTUv3++OOU7fh4lMbUjK3altNjMDIRbYTPrwj1XwbXn7pEenkZau6YBlnRoUjp++G9pSe83beVsdJ/bzn79sh2snZVBe2RKSfXrqJsW7iuyuFf7vV3kp+jbFO2Rci2kb4vPvPTf1NZ119t9sOQWofavOgret88nmRrm2zfPxw1/q9dWfaufmxdcPVdB74Gd+PeSLusN7xt30IoLgsfXTfVfefs+LULk5yDioM9su18BWWLbKeIXel1VI2fo2w7f+1UxJGyLYeFYsTMthwelG05LFTZsFO2jTF50Z5dg3Pi2hals3gPzYvP+k7+HqEhahbvzThhtZEU98qGcw9jV8GBlG3K3ML9aLXAelIhXEGPwbi6X61ic3ln+Pt9g+C9vcuGt00BgvcMR9r1S8uZL6D868Ae2S7/b8WdQ4r4VvazlG3nY14RI8o2ZTtlxViVAfeVzWxXdIHa9b5dsq3W/z7hiXhs/HnkXMxMtv5eaQUbXT+8MudM2ZZTmSpulG05PCjbclioskHZlsODsi2HhSobtsn2hF3wtXk00rvL3bA3XC1eRWjSYYQn7YXvjiHwNB0H17U94G6j1kRXPfF+g//uCXA3GQRPk4FwNxwSt9pIqraJXbId7TH4wokrJ4zfGR1ypOb66L8crvoZkVVsQn1mIK3BYwhN+A3hiQfgvak13J2ik+6mOgd1nLItq3xwNvLqE9Wq+Jy0n+GY7ZMYs22lAqzOz9gm26Xi7ExlRdl2Js5Wrz3KthwelG05LFT5oWzL4UHZlsNClQ3bZDvzp+iqJ6pdkr4Tnsv6IjD8e4Szf4MRWf3hOIyRnyDtimmRLtfG8FVwX5OO4IRDCKtJa+/NhrvrlrLehCnaN7bJdmKPwaujPQaNQSuQdvn9kbHyrhtGwd+/KPpdJx9EoO2jcF/SBWmXPghPmzcSehIm50/ZTh4fq+2h6vocZZuyrQs/ZZuybfmmVF2VEGVb1k2Bsi2HB2VbDgtV31G25fCgbMthocqGbbKty3HmPniveBD+QbHJHNXs3Soj3Mtc/eEYjL6vocZlsxHKisbH6LMINa6YW/r/VO0Wu2S74h6D+tj6xHk9tGPl9iSs+BqgbFccm1TXgB3HKduUbcq2Jth6ME7bbuT6zc2Bfcq2rJsCZVsOD8q2HBaqAUbZlsODsi2HhSob9sv2YQS7PQ3XLY8jlKEmb/0VgW5zkHZlT7hbzoFfzZ6erdal3w73tT3g7fo+gn0/gbdxD9T4Y7rlrLBtsu1AW0qXRMq2rPJB2aZs637JzLYm3pRtZyoryrYzcdZvxMn2KdtyeFC25bBQZYayLYcHZVsOC1U2bJXtzG/hb/coXNePQ6B09RC1rvsxhDN/RujhV5H2p66RWbzDU47BGLkO3hbR1Ub8HWfBdcWcf35mm7JdpV6TnCBNTjlXZXzppm9smSNLF9HTYZ+yTdmuUoWYTN5SHaNsy6lMFSvKthwelG05LFTZoGzL4UHZlsNClQ3bZHvy1/C3GgVPyxcQHFfB7N9ZX8F7WUt4e8bGO5eK7VEE2j8MV7u1lts1zGzLuq4o23J4ULarLztP2aZsW74ppZJoq8cp23IqU8WMsi2HB2VbDgtVNijbcnhQtuWwUGXDLtkO9Z0LV4PJCKUfRjhLzTZ+NNpdfNQuhNJ/RjjrCIzhH8LVsD8CI3+OZLtDY0pgqLHcA9+F+5ohCIz42XK7hrIt67qibMvhQdmmbNvSrYHdyJ0p5JRtZ+Js9f7Ai1EAACAASURBVOEHZVsOD8q2HBaUbVksKNuyeNgm271no8af2yHt8rujr6t6wXvfJoQGroDr6h7RWbxvHA//wFhWe9K38LW878TZvUuz3cnjRtlOHh+r7Yjq+hxlWw4PyjZlm7KtZeQTxzvkFu5Hu0UVdL+yeAOqroqzvN9D2ZZTmSo+lG05PCjbcliossHMthwelG05LFTZsEu2o+OyDyOcqb2yjiE8RZupOzNhFu9s87MJ71to71C2ZV1XlG05PCjblG3KNmXbcjex8oS/Ot4btuJHqN4QiQ87Ev+/LucrXDhDNRbkVKL6d6Fsy+FC2ZbDQpURyrYcHpRtOSxU2bBNth2+T1K2ZV1XlG05PCjblO2UgpMoPFb+z27kzhRyZradibMu1Mn2KdtyeFC25bCgbMtiQdmWxYOyLYsHl/6SxYNLf1WfqFrxN+mf4QRpWoaYsu1MZUXZdibOyQRbP0bZlsODsi2HBWVbFgvKtiwelG1ZPCjbsnhQtinb+gMAR2W7uKgQX6z/GFvziiKZ6eLCHHzwxkLMnz8fKzfuimarS/bi4xVvYMGLL+DNjzeioNg5YJRtZyoryrYzcdaFOtk+ZVsOD8q2HBaUbVksKNuyeFC2ZfGgbMviQdl2zt10qZW675hs5+/ZgldfeA4TsjKxams+9u0rxqqlczFn0VtY+/Hf8NTsF7Eupwib17yFZ15ciDUff4Dnn52J9zbl2NJlvDwglG1nKivKtjNxTibY+jHKthwelG05LCjbslhQtmXxoGzL4kHZlsWDsk3Z1j3TIdkuxs7Nn+CdD1fjxecfjcp2/peYM/MFrNqej5KiPVi+cC5eX7UBby15EctWbUHJvn3Y9OELmPnmZyjSunrrX7669ynbzlRWlG1n4qwLdbJ9yrYcHpRtOSwo27JYULZl8aBsy+JB2ZbFg7JN2dYd1SHZjga9KD8HC16MyXbOOjzx7CvYuKcQ+0oKseq1VzD/rdVYuPAZvLMums3O/Wwppr74AfYmkW11AiUlJXHZ76LCwrj/q+PFRdGu6+bJl/dzewqKMXTFP8TOGl1/zhHszN+PohTnopb+arvwF7Hnocu24mAyUVvFqiT23s78A7hqduWX8kgmltV5LDobeVmFkshFnY+67qTPRv70x9+iKIFDeeXjlXVf4/xpMmdVrzvjGJZsOBi5fhKvqcRzyVr5A86Zelxk+UiU7cRz0cvHg2/8hDMeldXAMMtXo3m/YXNe/Ez95ZWPvIJitFwgd5lCNRt5YXEJEjkkXlPrcw6gwdxDIq+pMx8F+r/1U6SejdwLTyjrRSgpidbD7237Gn+eeVTkeSjZnvbRd3H3i0Qu6jzUe4vWH0Tt6TLLeJ3px/H6xq9TtluKi0swdeVBkSxUOTdlW8U7kYP6v7rW1D0wv2g/Biz/Sex56LORR8tHYlsxWj5Uu6qV4Lqq86s/Ia+wrD2iYp9Y56rysX3PPlzyrNx2lZqNPL+w7PpR5xE5l4R2/Sc7Za/yYsp2qvIxf91B1J4ms65SZfz1Td+U1rnJyofJybzuzPKv/l/ez+mfPx321XWwYsUKLF70Cg4dOgT179927NhRGtzqDEIy2V755mIs/ttavBqR7d2Rv5/z2VLMWLQGhUlkOy8vF/l795Z+XyVqu3ftLBU29f0LCwqQszs2Jjz2u8r7uR27czHk7R/F3hSUbG/fU4ycnN2lNzJ1fvn5+cjPL4uBuinctUDuzc2UbVUAc3NzTmC1d++eCE/psj10+Q9xcwrk7N4ddy6qcKn3pMv2Ex99jby8vNIypK4pxaCgoKD0PVWuXvqkBLWFy7ZqXOzZk5e0fJwqsp2qfEiW7Qazf8L6XfGN1vLKx7adu8XL9t6CQuxJUT6+2L0f182R+dBAl+3yykfkXhi7f4iX7VVlsl1e+VBtAXU+C4XL9qufl6Rst+QXFGLSimKx7RFTtlXbQ8XcbCuaXMz7x6kk26qtGGmTaAkcs3xIl+12L3+P3XvL6lzV/khsC6vysXHHHtmy/c4P2JWTl7J8rNm+H+ohu/mAV9rWlO1U5UO0bM84GnkwaJbtZOXD/Iwq/8pR9Ac95f2c+fnTZfvPk+2C7Xj5mefwwZc5KCnchVdfeQ7vfLYV7y59HvPf34Ci4kJ8uOQZzPtgc2klXh4UBVa99GPqpPT/q+PFxWWVkDpW3s/tLSw5JTLb5Z2fHoNTPrMd4yldthPX2U7koq4zdd1Jl+3yMtvllY+FX3yD84Vmi8zMtlm2E8u/Xj5OFdmOXj8n1mXmuUiW7RvKyWyXVz5Ojcy2KscVc1CcNuSeGpntVOVDvGynzGxHe0ZJz2wvLSeznXiNFZeUYOoq+ZltVR+d8N1P4cy22cvDvIeY90Lpst158c8nZLYTe3SqcxGf2X7nR+QXpW7Xf7Lr1MhspyofomW7nMx2ReXDLC9qG60PyrwsWobi76H650+HfRUTRzPbr7z0WGyCtH3Y/OlyPPH0LMx77kk8O38ZtueXIHfbGsx6+im8NPc5zHphCdblxkuynVA4ZtuZLqlmZjsVy1NNtis6H+myzTHbzlz3Vp68J3Yjr+iaUu+Llu3nD2Fz3oG4h57lncveov3iM9tFJfFdM8s7jw25X6HhKdCNvLzvrr8nXbanr/4+5TWlzke6bC/Tumbq8df3i0v2Yfrq78Rm7szMtv6dy9s/lTLb5X1/8z3pss0x23Lu4+peb2a2zeunoq102V5qoa6q6Nz4flnbwVHZVk9EcnZuwd6i6BOPkuJC7Nj0BdZv2IBdBeaXKsbubVuw/ov12JFb1jXaCWiUbWcqK8q2M3G2InfqM5RtOTwo23JYqLKhxmxTtmUw4QRpMjiY9xXKtiwelG1ZPCjbptNxq/zVUdl2QphP5m9Qtp2prCjbzsTZbBSl2lK25fCgbMthQdmWxYKyLYsHZVsWD8q2LB6UbUq27qOUbW3yNcq2M5UVZduZOKeSbPM4ZVsOD8q2HBaUbVksKNuyeFC2ZfGgbMviQdmmbFO2NcHWg0HZdqayomw7E2dTplNtKdtyeFC25bCgbMtiQdmWxYOyLYsHZVsWD8o2ZVv3S2a2NfGmbDtTWVG2nYlzKsk2j1O25fCgbMthQdmWxYKyLYsHZVsWD8q2LB6Ubco2ZVsTbD0YlG1nKivKtjNxNmU61ZayLYcHZVsOC8q2LBaUbVk8KNuyeFC2ZfGgbFO2db9kZlsTb8q2M5UVZduZOKeSbPM4ZVsOD8q2HBaUbVksKNuyeFC2ZfGgbMviQdmmbFO2NcHWg0HZdqayomw7E2dTplNtKdtyeFC25bCgbMtiQdmWxYOyLYsHZVsWD8o2ZVv3S2a2NfGmbDtTWVG2nYlzKsk2j1O25fCgbMthQdmWxYKyLYsHZVsWD8q2LB6Ubco2ZVsTbD0YlG1nKivKtjNxNmU61ZayLYcHZVsOC8q2LBaUbVk8KNuyeFC2ZfGgbFO2db9kZlsTb8q2M5UVZduZOKeSbPM4ZVsOD8q2HBaUbVksKNuyeFC2ZfGgbMviQdmmbFO2NcHWg0HZdqayomw7E2dTplNtKdtyeFC25bCgbMtiQdmWxYOyLYsHZVsWD8o2ZVv3S2a2NfGmbDtTWVG2nYlzKsk2j1O25fCgbMthQdmWxYKyLYsHZVsWD8q2LB6Ubco2ZVsTbD0YlG1nKivKtjNxNmU61ZayLYcHZVsOC8q2LBaUbVk8KNuyeFC2ZfGgbFO2db9kZlsTb8q2M5UVZduZOKeSbPM4ZVsOD8q2HBaUbVksKNuyeFC2ZfGgbMviQdmmbFO2NcHWg0HZdqayomw7E2dTplNtKdtyeFC25bCgbMtiQdmWxYOyLYsHZVsWD8o2ZVv3S2a2NfGmbDtTWVG2nYlzKsk2j1O25fCgbMthQdmWxYKyLYsHZVsWD8q2LB6Ubco2ZVsTbD0YlG1nKivKtjNxNmU61ZayLYcHZVsOC8q2LBaUbVk8KNuyeFC2ZfGgbFO2db9kZlsTb8q2M5UVZduZOKeSbPM4ZVsOD8q2HBaUbVksKNuyeFC2ZfGgbMviQdmmbFO2NcHWg0HZdqayomw7E2dTplNtKdtyeFC25bCgbMtiQdmWxYOyLYsHZVsWD8o2ZVv3S2a2NfGmbDtTWVG2nYlzKsk2j1O25fCgbMthQdmWxYKyLYsHZVsWD8q2LB6Ubco2ZVsTbD0YlG1nKivKtjNxNmU61ZayLYcHZVsOC8q2LBaUbVk8KNuyeFC2ZfGgbFO2db9kZlsTb8q2M5UVZduZOKeSbPM4ZVsOD8q2HBaUbVksKNuyeFC2ZfGgbMviQdmmbFO2NcHWg0HZdqayomw7E2dTplNtKdtyeFC25bCgbMtiQdmWxYOyLYsHZVsWD8o2ZVv3S2a2NfGmbDtTWVG2nYlzKsk2j1O25fCgbMthQdmWxYKyLYsHZVsWD8q2LB6Ubco2ZVsTbD0YlG1nKivKtjNxNmU61ZayLYcHZVsOC8q2LBaUbVk8KNuyeFC2ZfGgbFO2db9kZlsTb8q2M5UVZduZOKeSbPM4ZVsOD8q2HBaUbVksKNuyeFC2ZfGgbMviQdmmbFO2NcHWg0HZdqayomw7E2dTplNtKdtyeFC25bCgbMtiQdmWxYOyLYsHZVsWD8o2ZVv3S2a2NfGmbDtTWVG2nYlzKsk2j1O25fCgbMthQdmWxYKyLYsHZVsWD8q2LB6Ubco2ZVsTbD0YlG1nKivKtjNxNmU61ZayLYcHZVsOC8q2LBaUbVk8KNuyeFC2ZfGgbFO2db9kZlsTb8q2M5UVZduZOKeSbPM4ZVsOD8q2HBaUbVksKNuyeFC2ZfGgbMviQdmmbFO2NcHWg0HZdqayomw7E2dTplNtKdtyeFC25bCgbMtiQdmWxYOyLYsHZVsWD8o2ZVv3S2a2NfGmbDtTWVG2nYlzKsk2j1O25fCgbMthQdmWxYKyLYsHZVsWD8q2LB6Ubco2ZVsTbD0YlG1nKivKtjNxNmU61ZayLYcHZVsOC8q2LBaUbVk8KNuyeFC2ZfGgbFO2db9kZlsTb8q2M5UVZduZOKeSbPM4ZVsOD8q2HBaUbVksKNuyeFC2ZfGgbMviQdmmbFO2NcHWg0HZdqayomw7E2dTplNtKdtyeFC25bCgbMtiQdmWxYOyLYsHZVsWD8o2ZVv3S2a2NfGmbDtTWVG2nYlzKsk2j1O25fCgbMthQdmWxYKyLYsHZVsWD8q2LB6Ubco2ZVsTbD0YlG1nKivKtjNxNmU61ZayLYcHZVsOC8q2LBaUbVk8KNuyeFC2ZfGgbFO2db9kZlsTb8q2M5UVZduZOKeSbPM4ZVsOD8q2HBaUbVksKNuyeFC2ZfGgbMviQdmmbFO2NcHWg0HZdqayomw7E2dTplNtKdtyeFC25bCgbMtiQdmWxYOyLYsHZVsWD8o2ZVv3S2a2NfGmbDtTWVG2nYlzKsk2j1O25fCgbMthQdmWxYKyLYsHZVsWD8q2LB6Ubco2ZVsTbD0YlG1nKivKtjNxNmU61ZayLYcHZVsOC8q2LBaUbVk8KNuyeFC2ZfGgbFO2db9kZlsTb8q2M5UVZduZOKeSbPM4ZVsOD8q2HBaUbVksKNuyeFC2ZfGgbMviQdmmbFO2NcHWg0HZdqayomw7E2dTplNtKdtyeFC25bCgbMtiQdmWxYOyLYsHZVsWD8o2ZVv3S2a2NfGmbDtTWVG2nYlzKsk2j1O25fCgbMthQdmWxYKyLYsHZVsWD8q2LB6Ubco2ZVsTbD0YlG1nKivKtjNxNmU61ZayLYcHZVsOC8q2LBaUbVk8KNuyeFC2ZfGgbFO2db9kZlsTb8q2M5UVZduZOKeSbPM4ZVsOD8q2HBaUbVksKNuyeFC2ZfGgbMviQdmmbFO2NcHWg0HZdqayomw7E2dTplNtKdtyeFC25bCgbMtiQdmWxYOyLYsHZVsWD8o2ZVv3S2a2NfGmbDtTWVG2nYlzKsk2j1O25fCgbMthQdmWxYKyLYsHZVsWD8q2LB6Ubco2ZVsTbD0YlG1nKivKtjNxNmU61ZayLYcHZVsOC8q2LBaUbVk8KNuyeFC2ZfGgbFO2db9kZlsTb8q2M5UVZduZOKeSbPM4ZVsOD8q2HBaUbVksKNuyeFC2ZfGgbMviQdmmbFO2NcHWg0HZdqayomw7E2dTplNtKdtyeFC25bCgbMtiQdmWxYOyLYsHZVsWD8o2ZVv3S2a2NfGmbDtTWVG2nYlzKsk2j1O25fCgbMthQdmWxYKyLYsHZVsWD8q2LB6Ubco2ZVsTbD0YlG1nKivKtjNxNmU61ZayLYcHZVsOC8q2LBaUbVk8KNuyeFC2ZfGgbFO2db9kZlsTb8q2M5UVZduZOKeSbPM4ZVsOD8q2HBaUbVksKNuyeFC2ZfGgbMviQdmmbFO2NcHWg0HZdqayomw7E2dTplNtKdtyeFC25bCgbMtiQdmWxYOyLYsHZVsWD8o2ZVv3S2a2NfGmbDtTWVG2nYlzKsk2j1O25fCgbMthQdmWxYKyLYsHZVsWD8q2LB6Ubco2ZVsTbD0YlG1nKivKtjNxNmU61ZayLYcHZVsOC8q2LBaUbVk8KNuyeFC2ZfGgbFO2db9kZlsTb8q2M5UVZduZOKeSbPM4ZVsOD8q2HBaUbVksKNuyeFC2ZfGgbMviQdmmbFO2NcHWg0HZdqayomw7E2dTplNtKdtyeFC25bCgbMti8f+396axzaz7fZg/tk3TpGiBBmjQBE0KtJ8aFK7r1AbSBGhT9ENbJOiC+ktd50uTNM7i6177nnt9tnvOe97zvlq4SCIpcSe1UKI2SqJ2UTu1kJS4L0MOh8u9176+SxrEODbsX/EfcsjhiJIoaaiXlB4BxIjDeWb+y++/PduwYru39MGK7d7SByu2e0sfrNhmxba8vmQj27LCmxXbz+OsWLH9PHK+r8iWfmfFdu/ogxXbvaMLVmz3li5Ysd1b+mDFdm/pgxXbvaUPVmyzYrvni+1yqYRSqYRy5XmVxYrt53FWrNh+HjlLxfR9R1Zs944+WLHdO7pgxXZv6YIV272lD1Zs95Y+WLHdW/pgxfbz1m/ywrYX/++5kW2hEMW0bRzawXcYm1pBki/juQTHiu3ncVas2H4eOd9XZEu/s2K7d/TBiu3e0QUrtntLF6zY7i19sGK7t/TBiu3e0gcrtlmxLa9de6zYLuN0fQ7m+W3wxRx8Di28wQQrtt/XnMjfNP8JUvwP75VHTvgB/nfPH0EqpnrtyIrt3goKrNjuHX2wYrt3dMGK7d7SBSu2e0sfrNjuLX2wYru39MGKbVZs92yxXRHyWJyzYO00JRaUyaNZaD0H4GXrquXEq/0/jWz/7vr/h39/AD35+VXLHyPdYbH9f3j+dU/yQLL9tdl/DU74wb2dBtSx8CuWP+5ZPr6z/i9BmLkPhxfZH+Gv6f+0Z/kwHv8UlQ5sbDb0h/gr2t7k4z/W/Snmwz++Vxekq/eBn+M/HP6zntTHL5r+BHuJ3++Ij/9n+V/hPxjsTT7+W8c3uM7f3zHIl36Avz/9Rz2pC/JV/+vMH6HUwXKmUO5H+Nu2b3qSj7809Gf4rdV/1RGmtuN/gL9h/JOe5OMvD/8ZtAc/64iPmq/qTdv4q9o/xfLV/b6KltHpDn7ak7og2/jr+j/FNdeZjX9rrXfzqr9j+2Oki/fzQYMY/0sP+6pf93aeV/2X471p44Srjzf/JYTy/YXaSfr38dd0vZmPEB/W4E868lWT53+I/0jTm3yQjS9G7vdV9+XA7Pcqempkuyzk4Z0xYuM8K4I0F1zEkHMHhTsKgUIhj2Kx2AB1pVJBLpsRGZMUTOu/81yucQ2db9cum+Pgi/w+vtj5ufj5bPMn+Hit+f2L7Z/jY/8f4NONP2y55iNfFd/f+lnj3Cf+P8Dvrf6o8Z3afW/lh09uR0URL5SQy2VBfEr8FXkexSLf+M6XqjAfVEH0y3khmr6/3Uon0Spd8/3tn+O7vh+0tCNeiXZ5O7oPyeGx7aYu/lBcj088FPL5Fl4EQQDPF0Re8qUfYOTwp6IsP9to8kJ0iry0k/l2TXdEm8iLTFfEA51rq6tHtPOelVv2FeByuRbcEX95jkOK/wHe7tboInl/4v9xU3ZbP8NHy1V8vvXTxjnSG8lcki/hh/jtVru92A9QKNRkLmGKdEC6kL4TL/vXPN5st9KptA81cE58kww6sSuSC137bu9noE4NsnUlppT2sR37fXyyVmsnybgbOJfu/RC7Gtr7MWL1IvU++1gI/xhfPgPOScaEQYmfdnbVgtedn2Mk8COkuCZ+CEft7IN8rvOsbttdxnk7u1L6c/INor+r+xZ78CcQCFP32Ee6UIZmu9zet9TjiVpx4C77kPtzyW98sfWTRsLUzj7IXni+Fj/ihR9Ce/DTZ4kDEp7a+XOyRzHGyHD3uf+H2Ik2Ozfb2QfFQYrtl9kf4eu9Gmbb4VXNOCD3y8QT3VvuzynuyO3jfeBnOE+V7s1bCHcboWLD7iR9yp9HeFUzfij9+V32MbT/M/DlH4D8K8lcihV0pLgnxQ+hUsVC6Ecd+fPHxg8pDkiYIlunc/K8pRZ7m3mLJE/j0Y8bHWpEM8flWnISyT6oY9Bx9hM8xJ93kicpcS7yck++084+bAcC+GLT55J9kM+lo6Qbso9EtiDauCQrNe1DjnO6vzLfaWcfSr+8dv0HyOfvz+uvc2V8uvoDVezjLpxLciI6lfZxF16PUrVO8/vs4zT9I5CP7iTfafe8TnFO9Mt5Ubaj70q8fr5WxVm62fFxl31IGBNxx+XEXEw6166d9NtrOfZcsb3gGcfaWVp0DvHDGYwuBe8cdSMG6CNXWElWJNB5Ur4gNAtyOte2XanUch9qR8mJ/N7UrlJpPq92TdPBSfdWtqPv3Wx3Qwbi85pO9jZelO3IKOhaied27YgXtdqVSq2yo+cp700b5slpItratlPoiq5RthNkHTN0H/F5qrVrxQrdX4m7dvw9Gq+PxXmbdkq8kg7keK3JvJU/4kXZrts4b/+8u/FKvCgxVaPz7nZ0jbJdN+2jY5wr/d2z47yNXSn8a1ucK+ysnX201VUbvCrt6intHoNzep68Xc0WWn0ZXdMer92LH/RMkqv06UWct7Ortv5cwUvH9qHAWdfjgIJOpc7b4bytfXQZ5zew0eZ5StqVOCde2l2jPEffn98+7vbnxMsNGShyi9timrKdmnFAee+OcX4Dd238clfznTbPe0QcIJmr6c+V8uw0v5LjtR3Ob8OGvF3tmueOA615GfF/QwY9gHOlj5Bi1Gs5kk78fj/mPNP45ptvQH+/kEwmG8H6WQVRLuJkfRKm+R3kuDTmrSOYOf5AtMgSlmeVAXvuh8EekzuTO8MAwwDDQB9ioFlk9XWslnVy9zUfzIb60IaaHXQMe0wWDAPqY6C3im3qNRUS8NrHoR/SYdK3h0xJfaYJSNQDpZxu2o8Aox7WbDZzYwS333ihaZq5bOv0+H7jgeglHnjFlNN+44NsI5NJtyxN6DceiF7iI51ONqYz9iMPIh/lMtKp1I3e6n7jh6bTZTO1WUv9Rruc3nyeE5fyyM/14/8UN4iXfqRdTnMmnRKnMsvP9dv/lIilU8m+t3HKR1IvgA9aVpHJpFhe1SMdJyyv6k4d9Bg/SXkVxQ3l6Plj7vWa2vRcsS0Kv1IRnVylg41pHqssAgwlf49t3yvtaGrGS0iYaBoRdX70ilwfRUe9A0e+h8Cj7vOBAxzZBq31Uk7t6jdeiA/av6Hfpy9VyuUb+1D0my6IXsITl6vtx9GP9Es0034GtCZV+t6vR1oXKe2P0a88EN2kC+VU0X7jh2ycbIN8Vr/RLqeXfK1yTxn57/3yP3Ua0NrtfqH3NjpZXtVbRepLyatojwZWbD8MW71ZbH/gYuM2x8XOPwxcTF5MXgwDDAMMAwwDDAMMAwwDDAMMAwwDrxUDrNhWsbCvlEsI7i7C6bBjZmkNCZ4MqwI+fgLPtAtulw9XXOtGbb0IvEpZwIF/Gk6HA96VXWQbU/kryMXPEQhFUOzg1QwfmjdakrAyMwWn04mVvUsIpOuKgIs9H6ZcdsxunSAv9P5IgpALY2FmEk6XE+sn0UZve6VcROTiHJdx7s5NBD+0HqTnZ8N7mJlywuVy4iDaHBksCTzOzg8R41o3+pDa9doxdrqGabcdLtccLlK1XdyL2WusLEzCOenFSTTXB/oo4NC/BLfDDvfcJpKFuuxpxk8hgcO9yzvfAtEzOinlsLM6DxfxsbIPrkgbhFUQuzzADPnhZX/dD/d2kiPkolgl/DhsWDwIga/7V9p8Jx0J4CjaHzMC8skQlmftcNrd2AhGQTtRE1Zo5DYWXMdZqj9mL2WiQcxP2VvsWeDjYjxxuVzYuay9nrRn7KBtHlPG9dkOJh12ODxLCKWaM/nKxTR2986Q4Xvf57K8qrd8F8ureksfLyWv6m1f+nSdv+piW+1pEAKfxeHODs4ugpizGjG5HUIxfw2n2YqF3RPsrU5hYm4HeRWnx9O0M7WnyRb4BDY39hA6P4XLbMTSSRzlioDL/VVo3n6KdzPrKDQK8KeDUEzGKjd3UHyq8RUSR1gJBHF+ugeDyYSjBI/k+SYMdjeOg4eYtuixcKLuBnyEKbWnAqZD+9g8CiJ4vAHtmBkXuQpKRQ7+RSvevHmL+YMoym2TrcfrhjClLh8Czg/2cXh2jpPNaWita8hUquC5K8zYJvD5128RiDWTwafqXmqvPh957O0dIHh2gb1lO4yeAArlIjapwFjexsH2PHQTM0gWWnckleh57FFtG6/mr7F5eIDg5RkW7DpM7V+JRVHiYhuWsbd4834WKZUx1Q1fVUxfYfcwgPPQMZyGQSydpSHkQnBYJrAaOIFv2gKL76hRvD5W/vJ2ZOPlsppFSgXJ6zAC+4cInWxgZMiM4zR14uSxtzKDgU+/DcNmTT9yOp76P2FK3RhYRuTqEnt7lhrz2gAAIABJREFUJzgL+KAdcSNCnctCBpsLLnz5vW/Bfap+p0G73cafJJsyj3B4H7vBEI4b9pzDxpQR1sUdBE82MWKyiX74Sc9R2BdNXVbzfhWBx8XJNg7OL7A2Z8GoZwv5UhVc/BTT5rf43S8sCOdVfqaYj6h7T5ZXPT6OU2edujZeBcurHq8P9fORD5NXqY0pNf1er96LZNY7u5Ergk83hSaug+zCGilKwoRiHhu+KSzshJA482PE4wMnVMBzUVjGjAhm1EvUaH0wbUiibmFEr0YrQeBzWJmzYvU4gUopj6PdXWxueGCcV7/YpnXntAmU2nyQcyvkrjBps+I4nhOT1+n1c5SqVSSCS9C5dlUbwSPaiQf113PWOlTyiTPYLRZccCXwmWtsBXaxOmuDV+Vim/hIJOI33p36ZHus1F6FFD/zwWj1IVcqI3V9gs29Q7jsA6oX2+Tc4vFoy/tsn8wD+ag6H6HdKZimdpHJX8FhGqvZdSkDr2kU61H11vuJfMSiqneq0YhRqcRhY9oG924UlRKPi6MtBHZ90OkWVS+2aePAZCKuakFB+qRX5ZT4DBZsZiycp5E49mLEtinaNR/bh87mQULFzg/aWIw2s1IFS42YV7NxPnOJCcskgmlBnGGwtbYJn0cDy476xTbFDeKlG3zkYocYt3kQ4Uvgs9fYWN+G1zqAmaD6xTZhSvke9KfzVJvxVOFCMIxOIsjlsOEew1QgjHw2DMe4QdU4TnEqHouqXhhRnlMSijjbXobNt41ipYrY5R629ragM02rXmxTPtINPp47r6I1qYlETPV8hOVVDy9UWV51j8yeOa8ifVDcIJ/1dD97D2+N+Nj/173aYptAQsyrChZx9NeHsZEROBdWcJXJ4+rA2yhOS3wWU051iwoCvuqgLxdxuuWBbnQUbt8q4pzUU11p4UdN2XWDDxr93Zgdw+iYHd61PeQKBWzMOxrFKXe1A73KRQUl/mrjSigksewYxZjZhaXNYxSkKfwlvoUfNfUhjhapbB/5ZBC2MT1Mbjc2juON0fhu2IUkCxotImxJ39U4clcBGEe1mJhyYTeUQT4bhHHIgStx2QiPdaf6RQVtdKM2H+GAF2M6AxzuRVxkm8tbumEXJHcaZVF79K5aFXDqn8Ho6DhcnlVc82WEdxzQLwVrOs+eQ69yUUH2rXwv9JNxJaSx6rFhZMKC6TWy8SZmD5e0XSm2KW5Q8v9k2uUJUT6G+clxjFqs8O5doNjgozt2QbQTH2rbRk0mAk43ZzA+syp2DMZO1jFuGsbI6Dg8K7vIqbwESf1N3ipIhQKwG3SwTM7j4DqDsjSrrgt2QTIjPahu4x8sr5LyHpUSfZZXPdrXsLzqdgx+iLyqez73dj5VjVPymPVM/7/qYrtbyisLBRwsWWFY2MTZ3hyMXr847ZpGXzyTGhwmVU5wugKW2lTl9ZkR2P3H9WmY3Su2u6WLaqUCPh+Fc9SI5cMw/PMOzNVHgrmrbYyN+5HrivzUdRqUxBTSl5gwGrARrq/R7mKx3S19EB+pywBGjDZc1tdod7PY7iYf16crGLXM4CKhLLbHsBxqrknvFg1Pvy+99YHH4aobRs9BY4ZHt4rtp9N7m01VUBFy2J0fh3k9hItdJ/SLp7XELnOOEeci4tKa9B62dbFQ4eKYnRiGL9wcOe9Wsd0tfUi+ymkYwm5MsoPuFdvd4KMiZLG1PAnrlBdhWuvMx+G0WrARLUAopDDnMmPjItMHezPQenkBseNFDJoXmnszdKnY7oYupHuyvOo2//cBzrO86tEdBxKe1Ty+lLxKTZn02r1Ysa1m8lXikK0nddeHixidW8L1+SbG7JOI50vIxQKYMDpxLY6AfQAH2SmvxQyyRRpZqeBsYxLmpa2+LLb5TAY8jWpWCvBP2TG3GcS+bwaWpUMUKyWcrNphXDrr8YSpAi7DQSA+ShksuM1YOo7XaO6nYrsiIMXx4shKKRuG1aLBQaI2mtpXxXa5iFRBEPnIxw8wbhjDUewaTuMYAgkBJS4Cy5gLxxn115+rGTxKxSI4GvWnzcQOF6EzrCBT9w/9VGwLRR4FgTovywhtTEIztY/YpR9a5xqypQrip6swzPl6fiNEns+jWKqgWi5idVIL535zI8R+KrZ5PidunlkRMvCOazB/KS2n6KNiuyJgzzeL2dV9JIV6nOZCMBmsOEnzYjxZX5zBmuSHO42rz35dCVyuIMYKPnYA7cQsrqXlFP1UbLO8qqcKO5ZX9VDu/lLyqmf3jc+vw1dbbIujCCpPzSxkT2E02OC0WcQkfOU0hkqJQ2DBgRGbAyaTBbPbodqu2CqBi6YB0rtSiR+1kvH89SZ0FhccVjMMehN2wql6QVrB9eECxhfUX7NNU894ld97Ht6axYTbDpvFAO24C5EUDz4Tgsuih8sxjlGrG4GEurMMiAd1pwOWcOhzw+a0wWrWQzvhQTRXp7nEY3PB2ZgWr5b+6T60Zk3V5QmlFLyTLjjtdlhGdDDNbjV2uadie9o1pPqabeosoncJk5NTTTb5CCan7HDY7TAOj8CxfIRCWUBoew56oxETVgvcq3soNabPPt2piyOF+byqNp67OoXTYYTDYcHQ6DiWjxINGXHXuxgZWVJ9zTbhidZtq6aLagWJiwAcFgOcjgkMjVmwEcqhxKex6BrDmGECFrMVfvLDKvlbop3Wpar6fuqKgNPAIkxGC5xmE0ZtMziXbLxaxdHyCGy76q/ZJh6IF9X0UeZxtOnGmNkOm8kEk2MR0ZJkezw23cPwnKm/ZruQV9dXkT9yj32EYYNFfLOIy+3GcTyN4605jE24xHgyYpls+mEVsEU2Tnt9qBnHaWMxr20MNocVxvFRuP0nKDWmkV9gzOxRfc025SO0/4qafHyIvIqWiVAMVJMPllc9PhayvOoW2X2QvKqKbixrUy0OqeCPu0HL6y22y2XVgxu9iikWDiEcDuM6mmq89qRczCEcDiESTYkbc6mpSEqWMpm0qkGhUirgus5HNJZtrK0luktCHumc+q9voYQpqzIfQiEtyj0cjiDWWJNaQT4dF8/Hs+ryQYGZeCjkpamTtzjIBzoDPpeo8RGJIFmQkle6dwVFLo2cyq9vIT5SqYTqhVE2GavZQSSKvLTuvL6WN5eOokAjew+UzV3Xk3OjzZNULSjoVUyJaJ2PBPg6vTRVMxGNIHx1jbz4+il1dE/8SXzQurW7+H3Ibw16wyFcJVo3ySL7jyvs/iH3vu1aKrTV3lisXOIRuyafG0I0JY2iViEUc7hS+OHb6HroeY7LiT73oe3uur5Gby12pHKtsyJ4LqWwe3WwRXGDeLmLrof9VkExn0ZEjB1XyOTlhXwF+WwSGWmkWEU7T6eTqvoq2lsgm6hhinAVjkREupvxXR5P1NEF2XYqGVe1Y1DOR+Ra4V8rJaTS2a7kI0m1+fgAeRX5KrU3nmV51eNsheVVd8mtgufOq0gfuVxW3cEYFePBw2LWXbJV97dXW2z3qkIYXeoCnMmTyZNhgGGAYYBhgGGAYYBhgGGAYYBh4ENggBXbr6BH5UMAiz2TOTSGAYYBhgGGAYYBhgGGAYYBhgGGgdeMAVZss2JbxWmEzJm8ZmfCeGf4ZxhgGHh2DKi4X8mz0y7PP14KH3Ke2P8sv2IYYBhgGBCXCPn9fsx5pvHNN9+A/n4hmWy+duSDBp8uKojWHdA6YTr2M4+0sRi9YL7f+aDNSHLZbN/zQTyouwnU8yfvhKVMJoVisXXtaL/ZCfFB6zlVf+9rF/1SOxlXymVxrTP1jLb7vV/OFXle3NOgX+i9jU7aAIrWrN32e7+cp7hBvPQLvbfRmUmnQNi67fd+OE+2nUomVV2z/SH4Jl9La5373VfRhlwUA1le9fz5RzvcsryqN/RAuiGboLjR7zbeDmfdPEfyerXFdr8HaAIG7fD7EhIm2t2QOj+6Cfau37vegaPqhlzPXNiRjMiZ0sZJpJOuy6yL/BEfuWym7zfyoGKb+KBjP+uD8MS9gCKVdvF+CT6XdupXdVf1LtryXbinXbzVfQPE8ye2ZNtkG/1e3FE+Qh1R/c4HdRqou3ng82OKbIblVR9G7u381UvKq2hwjBXbD8PWqy222xkDO/cw8DB5MXkxDDAMMAwwDDAMMAwwDDAMMAwwDDAMtMcAK7ZV6I2vlEsoS++v7PB+Uq8Q9Wir+Q7YxwK9PQ8VlBrvSW0PoMc+r1vtekWe6vBXQfmu9zVXyg/GnTp03YKFSlnV90t3g1Z6HQ6NvtDnee2ObKn7S1bk/JWeuESGXkfUbRmR32mhs1Jp/d6hP30oViT/+9B2t15PdNdxRcfyE2V/63Nk8ngO/TTpeB78Np93i4+R8d/xtTKbvzWekf7u8rWPee4ztKF412I/9Wc+Ghs9JIf2OcnduJDsulfygLZ6EONkf81S6hV5dmzzd9oey6vUkePdtsie0SqfV11sS475SaAoc1j2WuFcOm55H/Vd9ywVOWz45xG8TmN3bQFrwWTHbZX3pakplNwpzz/oe7mI3UUjhic3kBOaBQEXD2BwcAz7ke6v6yNn/mR9EB9PlOeD5NbGoRMPak2h47kQpu2LiBdbjVaiMXrkhXvr8mm6b8MD3V8sRh9UMFQQCyxixD6L60ITQxKtah3TqRj4BxStLXyUsthdncPY0BA0gwYsHl5BuIX/m/SWkbqOgRMemSTlQrBP+XCdFx6lr45svJTF1vIU9AOD0AwPYsw1i4tYrm3BXBEKuEpm7ygKc/DZJ7EfVW9pxw1fVfc7b00LSNXfFZ8J78Du84OT+aGbumhvD51eJxRi8HpcuOQedx+y8XK51ecS3dqhLzA0NAiNVg+zewlXOb6t7Dul8+7rnq4fwlTHPveJ+L2bl8fpQbpnqSTc6XO5Cx++evs1hoeHoJmYRDB+E9N84gTmeT9ydRxK937O44P3lqgIOFp3Y1BmP0SvkDmDYVj7qLziqXKo2fjjfFyLrF9AXkV53pzpPRwbFyg2BmMoTnrwzmB5tP9pkdM98YvlVTd9C8urbsrkoXlVx3HjHnw+BMv9fi3J7NWu2aY1a08tjPLXARhmnDCO2nDB1RKwSqWWxFAy0+xJr40MlEuCOBpJyVqlVMDGvAPeg+iji20K0JnMEzdIK/HYmNfgW98ZwmFCSkQK8DvG8M8//Qob51lUGyM3NfppBE0+mv9U46P12llV+KjJs0QJsRTgiNb6qAXRSb3NYqIp/V4l3Qjip9HmEU6CsEQ8qLX2vJANwjjkwBVfbUmKpd7y8I4D+sVTEWPSCKQYXBt83XSqnTgs4iOdToE2ienkevGaUhoemxMjlgksHSfqeJb1ILeMmEjyrtkJ0S7vORftp17ok72Qbkh/RS4Ft30AOxGuoyKGMJpKJRprz7nLVQwZvEgJFVR4DvFc7T41PAjNkS0RL60j4JVyGtM6I9ZC2dqzG/Ygjf7W7ZtGamlEuPF7vTjPnkNvmkYoV2jwI8lW+XzxO41Y1WeVEGaTiXgLBqS2zaOAkxUbhiweRHNUfAi4CCxhxDKDKE84IPqIthqf3PUehhyzSHO1dfkk/5oNSPxkMaMzwh/J1ds0OxmU9JK+yN5Evu+wG8JTOiXbfFP0OyZ8+vlXmDu5ErGWOl+HfsZbL7YlnNT0T7zK/Uxz5Et2XR37TTuv0V3DUY23Yv4KdpMGx6maPOQ2T35Zwhs9r5as1viTZM1xHLLZdIttEN26GS9yxTJKxTwC8wYMT66K32uyV/gXcbSVzknylvTTnCVFciY+RHoqlYbfqtn60/VDG6R1vC61jt8wdRY1aK/FAkkvNVy00i/3S7X/JT6b9ibHu1y/Iv8d+DLC1F2+KhdcxKBzG/lKpRHvazNASP41fBRiBxhyepHh+Ia8lfpv4q2OCwlrkl3V7yW3B+JHkgHJTYpDEpakI113v40r/HlFQMBnw+9++xOsXOfqeBRwsmjAb330pp5X3C1vUXcy+iU5pBtyUDzzDvume9U2SEuA5Cvx9phjx3mVGFdqMZ3sWK28SvRV6adtkFbis5jS/jN8e3gacamTtRCDzfAe33n7DifZKsur7sETYYflVR3mVQ2/3By46k5eRXv60AZprR3Oj7Hz19SGfPyrLLYlI36asss42VzFwvoBVucsmNuvFc004mh0TcJp0WNgZBy+4xjK2RCsZjMmLBpMrQewsDSD/cvEk4ttckTyBOVR/IhJrw3aCQPMy8coVaoQkicwuWdhtI2JxTYXO4XTrMXQ+6+gm/Hj4ngdDt828qUKhFwIbuckzjOP79FWjw8qtq8Q3F2Fdz0o9ihzoQ3Yl46QK8TgcY7CZLFh+N17THh3wJVKuD7dgEmrg25Eg8n1M5H/R8mxXgw8NdGQni0V2+Esh8UFG06SVBjVRrQC0TzEYtu7iWXHFA5TBVQp+VrxYGHnEkIHSar0nHZHMWl5wMg2d70P+5IfJ7tejM36RVzk44dwuTeRrVZRGzFZQ44vNuQ9OjYBs9mBxb0L7K/5sBSIoFStQhqxL2UjmDIPYVirx9TKPgJrU/j42/8Ib7U2nBK/HQRqqfCla7noPkbGHNg8T6BY73wRCkksz1ig1wxAM+HGVbYIwovR5obDbsSgxgDPdhDBvXn83m/+M3wybMV+OIP4+Tas42QPergIZ9kQbFYrbC4jdENazK/7MWU34muNAetnKVSoWNGPwTFtq418zqwhI5TBc1eYsZuhHXoPnW0BiXwegTkDRix2TDhXkKyPtN27ARQfhXXEhm3ZqF25mMWs24j1yyzyyXO4bSZoht9jZMqHefvX+Ce//R0Y3F5cF/LYqY+IDxM/K8fIlzOY0elgcE7BMKyBwTKN82wRxTbyih7NQTduhsPsuFMvtQ4ImY8Q/Y4D9sUFjIzZcJgsItkotgURJ4ahYWiGtTDZFhHJZrCy7MJBrIb13UU3Vi5iDTxJ9pvPN+18QGeAZ3ENUxY9ht8PYO0yDSq2Lfo3mHA5oR9+h7HJFSQLZRQzIcy7DRim5zmWkCgUsLsyA/2EEWbPPK4LtcKD7FuZaLR2ElRRIX3o7DhJczfoI/8aPvLBMjaA4fcGLB9fIXN1CJtlFMODw7As7oMrZeGzWmB2OjGqG4R10Y/5SRuG3g7DvXGGYuXp+qG40XHskBXbySOf6Ct1w1/DuX6BQlu/mhVnRpCfqoozjubFkVYhHYLbTny+xYBlESm+iXfDxBSckw6cZ8qoVvLwT9nhO0vca+dUlBO2bvMHVGwPOXdQaPgLAcFtL0y6QTE++4NJcNEDDIyOYso9Do1eB9viLvgi36L/1WUbvMdRVKtlnEvxRUiLeiH7fTdoxlmaR8Mexs1wznmwfBQTOx+TR/Owzu2Ba9DRWsiSr7qNh7bnyd/PT2F03ICR2S3kylWUuDAcjkmYbRax2L5L3uRfoqlo3f8NQmuaxeXFDt6P6OG06kD6tfuDD4qHNRt/IB835NF5XpWPH8NoGYfVaMDS7imWfGrmVU/jQyy27V9i1DgC73Fc7HSJn/hhnnVgzKAVi22WV7XaQFucs7zq/ryKyyO4uQCtXoMxswsmpx374TSOupRXdRw3bth2Z/q+DQf9fJ5k9mqL7acqrlxMYn7GjO1IFqHAAgwzq8gLFYS3zPh8bBLRXBG5yDaGJzxIxE4wrNFh/bqAcpGDd8aIjWDsycX2U3kQ29eT3qmNAMxjRpymeRyuz8C1uoOZaSM2zjPgMklE42nkk6cYGbbhJHYGq8mG82QB8SMvRu2bsmTmAxlUnQ8qto/XvbDPH4jFtpRsZfJXGH/3JVbPUsgnTqB7P46zxAXGR41YDWXBpSNwmO0IZp4WZFXRSbWKWrHtRCiTxZRzAIEYjTTXRrTWr+rF9tIxLjccMK+HwPMJTLsMCEQfMCKthjOslHDon4Nn8wRcMoixMRciOR7c1Q70ukWkiJf6yFE2Hca4YRwb1wUIhRRmdENw+k+wPT+NqfVzsdgWOxGWgsidLeH9OBWcRWSzWRQKWUw6BrAX7azQvqGHsoDrEz/slnE4FldwleVxuj4L0+wGuGIBQb8N9r0Ysqdz+L1BKy5SPAqJE4zo7LjKxcWR7fUrDiU+gSmLFv7zNPKZC5iNM7i+OsbQsBZLFxkkTubw3e9rcRzPIbjuhnF+B4X0OQaHNJg9jIOmFy44x7CwH8a2zwnL0j4KRQ7bHgvmz6+xZv0axuUghDsKiBu8yYqhxm+iPdgxt3eB5VkTFvavUK7wiCez4K4DGHTMIVsogYusY1DnRDgnQODCMOtMOEpG4R4YwMTcIfKlIo59dowv72F/7aa8wlsWvDMvIfuA6f0ijZK9BsIIrk/B4N1A5NRfG9nORmAaHcfyeRploYDNWQvca8fYWZ6Ey3+OfOoMYxMehFKhG/Z7eB2q23kC4QMvvve5BqfpIiI7Dmg8h8iLfuAzLFARJHDwObTwBqPYnxuFYfEYXCELv9eF5b0L+GdGYVo5vlcXymK7Ws1gWmfCxnnwJn0XxzAbJxBM8RA4Dol0DAsuPeYPrlHkopi2UpEehXtwCNbVc2SSx/jq48+wdBxD8tyPAbsXOT7Vff3IfQPha3wGNLKdjoQR43mkQhsY0ngQybbxq7m4ODOC/FRV0vNBFPlMGlfxOIpcBJZBA3aTqQbei6TnBTs8W6G6fmcQkkYE5bQ88P9ccB4ffX8YVocdHt86rq6OYNCNI5jOI32xgVHPKuKhAN5qNPBfZkEdcNPWUawFo1iX6f9wUQvLDs3AKOFEii98BhfxOPgihxX7AFyHCTTtoYzYqR+jbprhwMFnN8BzLJvZ8UA+GnYttROL7Wk4l7bgtI1g77qA8+1l2BfXsDJnF4vtu+QtlAUcrntg8wUglCtIJ5NIXQfwtVaL3Rgv+oghnQmX+eeN5w/Jq8IXu3inM4n23Wt5lVhsOwewFtiAzrSEJJ/HiseCxZ092ExUbFdYXiVh+RmPLzGvil3sQG+eRLggoJC6FJfMbJwlEHiOvOoZdXfDB/bRs1mx/QRlZS5X8fn3vov3g0MYHvgKn3z8HgepQm3EcSlY66UuXGHcMo/I9Yk4jZSSlbKQ78liey4Qws6CC67ldTidJuyFEzU6z7Pgosdw2QzQDL7Fd357GAfZPI5943Bsn2B12o21y8zDeuWfIPdbDa7EY83nhv8s2UyGKlXIi227GOSqqPJRWIYc2D3fxVdvPsV7Wms5NICvdWM4uOr+GvVbeZDJpZA+gVk3j1jhrmI7KCamhjEXjoIbsE6viyMcndxfrWtKfBIuzXfx/bfvRBm++exjWLfDyLUptimpHTbPIFEoiSPxu3NuTN5SbJcLSazM2KAfMWH1+EostpudDo9PACmZXvdaMTazBt/UCL732RtohocwPPgexvljJOUjYeUU3NpJHGVjjeKhkDvH8Ee/ja8GhqAZHsD7rw04uDxq2Hc+c4oJ/TySlQquDrwwzq+jkKpNIxen4VZLOFpZhGflAAv2r/DJF1+Lzx8ceAfbZhDrzgHMBB/4HudiHK7RCQRkI/4VIQvvtAmrh2dwWYdxlGpO7ZQ6P2iNauxwGlrPYX3qfwFrNj0WQ5EGv4STRNAHy9IyVqZvyuucljNI/k6G33vxJSvCSoUYZqwmzMxPQzvjRer6EBqLp4aTahmR/XlYF7eQvArAPLuCw+01ePz74OJHN+x3J3gKyc7z0QDGvD5xWnpbP1Ct4nxjAta9IGa1X+DjrwbE9e6D7wYx4z/EqrezZT7KYptGGC2GSeyf792gz7/uhWbC3xjhLObjmHj7L/Dlu9pa+4H377EauW7IXyik4ZnU4jhTaXRaUbFN0/zFYrZb+pHpspIOQj+5jHSBx+X+BowjWgwPvsHnX07gIkXT8msjdZJfPZTZi7zY5pKXmHZMQDv8Dr/3/36OtatUC97TF+sYcXsb+n3qDB3CYC64gK9NXpyFw7iKxpAILuJ3v/0xBmkNN41IG+cQudwVp5GLa7ZpJN7nwdLeJfyyZV6HSzeLbS6fxOqcHXrNEN588i0YNq9a4n+Fj8E5ZkbgfB/mWR9i+aYN3msfMvm3vbZebE+un+KIiub5VUy6rNgMRhud+HfJuyLksTxnwcppqhG75X6httyirtf7aFHx94fkVcHznYbeei2vkortnVAMs247FjZWMDHuxmUy3LAXllc9Po63tYkOcPjy8qo5nO54MeLxIV+qivWFZ3IUtxXb3cqrHquP19Lu1RbbNN2J3kF41/Szu0EgIOA1wLIVEe9B67SOfSbYdq4R3rbhK8sy0ryA6MkaRpzLSCbPGsm4mkGBpjPSu1Ifz0e1deQhdgDt0KfQOXfAFWudAuunUax4rVg8jCKfOIX+KyMOsjy42BG0w1poPWviOti75XW3U6W1Xnetu7vv3jS1k+dimHHTyG4eoT0vRlwryBZy2Jkx4q15EzSyfSMpTITgtJoRCKfF9WbSGr77nnfb78TDvVN+OwgIpNfo0TxG7VvI8Tl47EPwnSaQpZHWL99irTGyHRRnSvhm9RgYMGLhvHUt6W103nee3qPY6bTGXHgdo8b52lpoerd1dBc60yIisUNoBu245Iq43JvDx6PTSMXPYNAOYSNM03kTmNJ8Ddv6CfZX3DDM7iKXz2DJMYyhuRPkY+eIZDmko3vQa1yNEf7tjtdsVyB/H2Qpc4GzFPEl4DIwD/3UIg625mH2biNbKIr6p3V/2eA8PtNPIsIJSIV3YZjwIMKnMDtSW7NNxc+sdRxboRSKggCB1mrKRpYL2XPY9MtIVVuLba1mGBuRNIqFBOZdFqweRRDwu2HzHYPjhfrz+Zbig/REtk37ANxt4yVc7k7DMLeOGEdrUQsIbs1iwjmDGC1DcA5icieEgsAhEssid7WPYbtHXLOdi+3inX4Sl2kehXQILosDh6k4pjRDcO1EIBQL2Fl2YnL9ACc7N+UlzUS4D1OEJ74gm5UgK7bL1SpSoW28/ex7+NTmBcfZ8dm4AAAXMElEQVRFYTeMYfUsXnu+bxrzO+colbJYsNtgnHJi8zyDajF2w35p1FSycyoeTEu1DdfkxbZp8A38F2kUuTimzUbMnydwuuKEe/MMedKpcPueGsVi8YavEtdsT3mQyRdR5NNY89jh8gcgULGl8C/5ZBC6ITOO4xwK6Yw4lXdpcgQLxzEUxGfTOt/mDBZK2uc9OnHaabMYSj1ZPxQ3iJf79Ebr3eNBP8ZmV5DPhGEadeEozSEd8mNwgGaAtPGr2SR8Fj08RzFxqYRNq4E3EMLWwiSmN8/Bc2FMDGhuFNvVYhIe8zjGnBbshqV1yHfHDrKNu3yVpHdpGnk+fQ7j+CQu0oWazy/XOjEGNKM4jefAcxFM2SawedG6zOt8w4zRhSPkeZoNoYFpPoDT7XmY5zZEH71sfY9xRbFNo+CXG3a8Mdowt1NbotVO3mTb9L7wu21cIYd6sU0zgvjsBcZG30BjXEKWr+8Fc5+8y0Xs+xwYmdlBrlBEPBpDMtLsdHhMsU1xi95B/yA+WuLhw/KqSDjQlWKbYgTFjsfzUYVUbAdieVwdruHrzz6FffdaXMYi+qdUgeVVLbpX4Fv2G8ur7sqrphA+XsPg8AQuMxy4xCkG3n2BjfMkjrqQV5H/elrtdLue2/nGl3LuVRfbZMCPdqb5KLyuaRymm8lK9moP1ql1BDZs+FxjgHlkEFqzDbvhDKpcBNNzq4jxJbHnaX11BoHLBA42FuAPJpqbqMgcTCcgo6BAm9w8mg96Xolv0lEpYGdhBjvXXJPOcBrB7Vlo3w1gxDQGvX4G5/kiysUcpkfewbl5Jk7/7YTe266hxI/LdZZc3bxHBalQAHaTDp6tYxTLVZTz15i0jEE7bMLkJE3VPUY2H8WCx1nbBVRIYsG1hPM8j1hwA3qdHpphDeyz60gJj3MGpAPioaWgeKA+iTfaKTrgs2NkYgZHtAa3UkbkYBFjw+9gdNkxMTGJg0QB1yc+uLfD4hrCcGAGX+rcSBafPnJCfNDmSZ0k4tWqgJP1aUzvRhoYpunhHrcNh5EY/NMGvB/Wwe5yweRdQ54XcLW/gAGtFiOj4zDoRzG9eQE+fQbbuA6aUStckzY4t8PIXKxDo9dCN6LDwl4EQqmIgxUa6bbfuTZYwgd1wGQytU4UOsdFA3U9D2LMQWt/8ygLSXgd49APD0E/ZsDOdV4cCfvsvQ4m0xCGDBZsBOPiBmMXWx4MG53YD6UQPV3D+Og7cUTaNLeFfCrUsO9CNoJ59zay1QriZ+uY3dgDn43A5XLBbNNDo9XCubSLAu13wIUxaTFAOzyEUQOtec7iwOfEakTaqLC2KRhtWEfOWuKt3bFSymF3ZRojgzTiPgjjzDJCKVpSUEExfgTbxIg4Eu9YOwQvZDDvGId5ah5XHOFtWtzFfFhvxnIgBKHKYc3lxLjdCs2QBhbnEqKi77opryYO77YbwlM2I+sMkvsdcTOyAnbnx6Gd8qNQKiMeDsCo0UGj0cHp3ajvWF5BeGceE1MrSIjT1is37Deaado5nzyDdycgyjoX3oat7ge8Dj3GxmmtvBbu5X1wlSr4zBUmzcPNXauvU02/KLNjSsKVG4tlr/Yxpv1CxINudASLe2f1na1v0pcqFnG+7YVRO4BhvRXb53FkI3uwGDVie6O4Vj8N//ScaOeUtG+s1XZPJ35o5lG+mH2yfogH4qUdlprnBJz4p2GwORCIZFCtFLAxa4FOOwStZRzjE15E0k15V2V+NXmxIfrU0RE7rE4n/KcxXB37RD+mGTdgVG/FQUKJ9wrOV8x4a/QgVb4bTxKN9/kqSe98XYeVCo8jfw3vNKNlevsU2fgZrG4b7ON60edM+o9RLMriYrWKfOocVv0QtKN6WJxOeNdPkYkewWIgezNhlOLPSVzml2v051P7+PJLLQJ3LH8h287Qhlz32LjEs3isCDjdWIWP9rqolHG07sISdbZKdtWBvIViDHO2mv8bnVxD4vq0jq8yivJ4KcN/Cw2K85SPkM99dD7ywLyqaQ/lZr6iQl4l+qrs0zaeJbv1LVrFvVbKhRjmPD5EuFJDrhc52juA5VV34Yl+Y3lVzY/clVdxBR57CxZodEMYnXBjeGwIm7Qkpit5Vesgxn36Y7/X9Pdqi21VANBmEypyDOJIz2JQdBK3B53bN3RRhTZFEHz8PZt0Ei+1DznAMgrJIGxWC44Tz7xG+BbeRNpafpPvPltP3G5ZB9vkrcnv42VWf1YLLQ8916RdoqNJY/NedK4kjTxu3D5yIt2jO8dKo9Bu3l+SowwzdXnQSBnNZCjkwnBOGOGnEUr6rbFbcPN+DZ5lsqRzzec0ZdHJucb9Wu4h0Vh7bmMkrEFP8xnyZzfv1fxdoqHSxjfIeWzsUCzy1Xx+rX2Tf+l+DzneSpdkvw1ZtmJMatf6LIk2OY/SuSadrfzIr334/3LZSTTJzxF9N783aRLpb9Fvk4ZGO0kWdGzIo4lBem6rHJr3uO18k1bFPesJo/S71P627+2f3aSnhd6qxLecPulck47WNvJrO/m/dj+Jbuq8kWhv0HqLvKTrmm1ryXPr+SadZT6NZdcEnLvXD5a//BnK/xt6l+laokGSjXiUcCG7ruVebX5v3EeGpcY9yyVcBjwwWGhPg05k/bRrpOfKaZbTVzvflHfju8hX7dkt97hFr/L7q/5/G99JPNyWV7XQW23aiep03YaJO8/fQo9Mrk39sLyq+zpT+jK5P2raHumkv/KqijijkvKqXGQPBtNoc++hus8S/XYdqw3MybBL57ov/6aMX9uzWLEtA5tayu90pEet5z3/fWojyQ6TBnM04tgmOD4/Ta/UiIU0VmecsNZHHntf7nlse93iSDKNWk+uHYmjjr1Et3IkrJdoY7S8UjvvQpzqNSyJbwaw6zFBsxgeObuop3gqF3G65YHONFmbofQKdNhN+bO8ivm+buKr5d79llflY5ifHBdnRul1RqwcX7G8vMf8LSu2u6SQ1t7Wl+kkxd6xLsmvxfGxZ9zT40i9tf2EMdnIWI/qtr/k2U+6Z7T2jm/rwZEM2ehwp3Lq7RGZmyNpt/HV23w8xG67hyuWVz1ED+za22yts/N9llfVR7Bfjh95Wfh9tcU2AZLWrJEA5IZHa47k3+l35TtVaaqGEtC0YYCynXLTFloHRNOv5dc9tZ04bSSXFTeIUfJSe15r4KPr5c8nGlvbVcS1anL+6P9utqN7i+sgc7W15/Q8pexIB3KaaEqMkiZ636pSf3SNvJ3Ii2JToKe0U2Ijm8m0rNkWeVHInJ6nbKekk3Si5I++U1u5/tRsJ9FENNM6yHYb9ijlS3QqddUNnEs83/68mzgnPqQ129SOPtJ96Ki0DxEbCl112z6UsmuH8yLPQ75mW8TUPTgQeVER50q9K3En0qSQnRLnJG9xXapsuhrp5Llx3u55RL8cG0p+a/ip2V4+X1uzrZQBtX+qP5dooOcpsdHerlr9eY3Ou3Feo1NALpcVP9Iz6dhJexFbCl13206UOpPbCe0DQDaivEbEZJ/YCeEmnWruy0DylGOS9KLkj753Mx60e56cJsKL0k4Io6lUsiXPofso2/W6ndB6/XZ7ATw3zts9T6mXdjiX7IP2j6F9ZET8PHM8ENo8T8oxJJ+jxLnISxvfQjZO+/pI7ZSY6rZ9KHFe85N352JK+yDeKB8pyDcJbeQhrT67+/bRGu+UmKrxJ6epWRcQH5Sv0zWSPtjx/o4BkterfM82AYYTi9RmskLnKAGhowQechjKTWRot0258ZEQlUkkbb5G10n3oWMum1G9HT2bnkWOSO6Mas9r5YWubdmgiDZ9yXMt7Yh3uqZFBoLQ1XbU6UFyJj6IbtrNW7kBEemAArkkT6KPrpHTSU5Mvska/ZbLZlvakXOngliNdhTI5I6T7knOlAK1RCc9j1PsMtuuHclcjimSB9EupzMvbmjUDDj0m5rtJJzTfYkvSjbkNNF5pX08F84lebZ/XqucJJwTvVQYyW1Eug8dlfKlgPOc9tEpzolOwjXxQ3Qr24l66SLOO7Wr+3BOWKJOAzmmPgTOlXpX+vN2OJfHAUqEyNcq2xHOnjsOKPEqxYK7cC7ZB/kh8lfyaztp/9x20u558nhA+KRrlPGgn+yE/JT0xgHCH/HSj3ZCMZrihuSrCFv9aCcUt4lupX3ROXmeRXzSNXJ+2+FVzXb34ZxkLtkH0UI2rWbe02k8UOZZ7fIeJc5vy5cIU8QL8SbJ/DntQ5n3yOOB5D+VOCc65e2k73Sd1IaO3agLpPs/JF+S2tBRGQckmdORPhQD6Shvw/6/u+CmuPsqi21xZFQcaW4FTCcAandNJ+c6uYYAq7xO+b3dNe2AztrdlOVtslPKSvm9F9oRTUq6lN/b0dlpOyWGOrn3bc97zL26/bzH0KRs047f284p23bK32PadXpv5XXK77fxorxO+V3NdnRv5f2V39s97yntOpF5J9d0Sudj7tXJvZX3pe+3taPCiJLGdm3k525rL7+m3f+92K5TmpTXKb8Tv52c6+SadvfqpB1do7xO+f22eyuvU36/rR2dl3/atZP/3u4+nZ5rd+9OznVyjZLGTml66e06lZ3yOuX3TuXZzXZ0b+X9ld/b0dlpOyUWOrn3bc97zL26/by7aKKOj3bPV7Zh35v+8tUW2wQUcSSP9c60BE9mHE3jYLJgsmAYYBh4qRigUSXlKMtL5ZXxxeyYYYBhgGHg6Rig2qk2K7h1Gj2T7d2yfbXFNgPG3cBg8mHyYRhgGGAYYBhgGGAYYBhgGGAYYBhgGHg8BlixrZgWxcD0eDAx2THZSRigjQBpzaRAG/3IbEx6x3a5vnv6bdfRfcqlcktb6d7syHDGMMAwwDDAMPBYDNBGXTQVtiTf5KlS24ROEJpxp911tCkdtRVKbIOox8qftWO2+9owwIptWSHw2pTP+GUOrzsYqOD6ZA3j+iEMagzw7FxCoI1krvdhGx2CbkQDl/8YxXL764imbOIUkyYvzrLNzea6QyvDAJMrwwDDAMPAa8FARUhjZWYCmmENDOZpnGVpsycBF1tzGNIOQ68Zx3Y4hUo5j90lJ4aHh6CbsGI/xqNS4rC+6IJeMwTtmBVHsRxbhsdyaIYBhoF7MfBqi21ad0Dr1dgif5ZkvJYk49n4LAtIJS+R5CsoJE6g1ztwlctg2ToG1+41eO4aZsMI9q5yN6/jisiGd+AwD+OT747gkBXb9zrxZ9MrC6gvShe0Uy5bs83i32vzH0Uhi+BlBpVyEcfLdkz49pFNBjEy7sRpuohkaB060yLihTwilzEIZQGX2x6MzvqR59IIJVMoVSqI7M9A59xBgfnFF+UXX5s9PJRfcc22+LYEtmb7IbJ7tcU2CYleM/AQYbFrWWLCMPAwDAjJY4xMeBCOBzFmnMRZVkC1XMT2rBOerRBK9USlcV1BgFDIIha9gHnIwYptlsgxH90lDFD8YzHwYf6M+f+XJK8SDlam4fIdIHy4CMPcGgqlKoRCCg6zFgcJaaf+Ci53ZjGxtAG+LPFfwfXeNHQuVmwzm5Aw8XqObDfyh+v6VRfbzEk8HDBMZkxmnWGggmIhBZ/Hiqn1I5Qz59CbphHOC6hWBAQWZjC1fo5SVXFdfS13lY/CwoptVmh2qdDsDMPM1pmcGAZeIgZor5DkxRasZisOY1lcHXhhnF8Xi+0Sn8WUcwABmjZeKaMQPYTDbMHmZbq+h0gZqasjTExMYCOUZT6a+WiGAYaBezHAim0GkntB8hKDLeOpu0lkPnkJz5QdS/vnyBfLqOYuMTY2iUuuKBbb2yuz8B1EwSmvk+yRFdvMLiUssCPDAsMAw4BqGBBwtjMP+8wiziNplKsVRI8WMDa3inypihKfwLRzFKfZCiLHPrinPDgIxSFQR3BFwGVgHbZpD/avWKHN8qju5lFMvi9Hvq+62GbrtV8OkJlT6h1dVkoF+DwTWDq4RpF2bRUEVEp5rDjH4T0Oo5ALwW42YC+SuXkdG9lmSbVqSXXv2EQv+icW/xg+ehGX3aapcL0Do9mBcK4Wm4RyBXzyFBPjZgTjOcROlzFq9CKaOINlfBzBdKGx+3g+fgSDeRIXudq5EtuRnMWrVxivWOx4eOx4tcU2MU4vZqdpQt127uz+Dwcmk1n/yoym4S1YvsC7gUFohoegHzNg5zqPXCIIm0ED3YgO83sX4PLtrxN1LySx6F7CRV5aN9e/8mBYZrrrRQxkMmnQJmm9SBujidlMtzCQu/TjzVfvxF3GKT6Z5raQLwq4OliGRq/FyMQMjq6zyMUOMPzlWwwND4lxzOhcwcXZLgzaL8TvYtupeVwXmK66pSt2397DFtVO2UxafLUr00/n+nm1xTYDSecgYbJisno4BiriTv/UA9raC9r++83rmMwfLnMmMyYzhgGGAYaB+zAgxRvxKBuZVH6v1uNX6/nbYhuT+31yZ78zjLxWDLBiW+ZoXysIGN/MATIMMAwwDDAMMAwwDDAMMAwwDDAMMAyoiwFWbLNim00jZBhgGGAYYBhgGGAYYBhgGGAYYBhgGGAYUBkDbYvts7MzpFIp0I8vtXeDpgXxfEExxVXdnoyXKjvGF8MJwwDDAMNAf2Mgz3EoFAovNsYzfPY3Ppn+mP4YBnoTAxQ3XnJ9qDbucrkcotEoVldXMT/nwTfffAP6+wWbzQa3241MJvNiAzEV24VCHtVq5cXyqDZg2P160/ExvTC9MAwwDDwUAxyXQz7Psfin8gjGQ/XArme2yzDAMNAvGKDaiTaXLpVKLHZ0EDtITlRkm0wmzM/Pw7/qe13Fdr8Am9HJnDDDAMMAwwDDAMMAwwDDAMMAwwDDAMNA/2CAFdsd9EgwQPcPoJmumK4YBhgGGAYYBhgGGAYYBhgGGAYYBnoBA6zYZsU2mwLCMMAwwDDAMMAwwDDAMMAwwDDAMMAwwDCgMgZYsa2yQHuhB4XRwHryGAYYBhgGGAYYBhgGGAYYBhgGGAYYBj4sBu4tth0OB87Pz5FIJFo+L32XcgbMDwtMJn8mf4YBhgGGgVYM0G6mylh813ee59kIBetQZxhgGGAYYBhgGHgmDLSL07QL+cLCwu0bpBkMBrT7vPRdylmS15rkMXkweTAMMAwwDHw4DEg94+3icbtz4+PjoNd3Mp19OJ0x2TPZMwwwDDAMvB4M3Benb92NvF0Qp3Os2H494GGOgumaYYBhgGHgw2LgviCujNVUbAeDQVZsP9NoBrOPD2sfTP5M/gwDDAMfGgP3xem2xfZHn73Ftz/+ou3ne99/hxGzE+POGfZhMnjxGLC452Cwz0BvZR8mA4YBEQOWaRjcSxiYmGGfZ5DBe9M0vv2FDv/wd77o6POPv/MGnwxNMN08g24kG9BY5/De4MSXehv7MBkwDOhteKO3YshoxxdDY+zDZPDiMfD5wAh+83c+wf/1j/5F289v/ONv4Te//THc7snme7b/6eAcfmd8m32YDF49Bn79O1r8Z7/83+HvfbaA/+3dNvswGbx6DPyt3/gc/9WvfYT/4p/P4Zc+2mYfJoNXj4H//De0+Pf+01/FX/wfv8C/+/cH2YfJ4NVj4C/+6j/AX/mb/zP+/C/9Gv6d//o32IfJ4NVj4C/8jf8J3//yTbPYHt75IaxXYB8mg1ePgd8Z38F/8sv/Pf7vhZ/in26CfZgMXj0G/ofvTOEX/883+BX9D/G3nWAfJoNXj4Ff/GgH/9Zf/xX82/9gGX/+H+6yD5PBq8fAn/u738Vf+qW/h3/jv/kt/Jt/92P2YTJ49Rj4c7/86/js+180i20NK7ZffZHJOltqnU3NYvtnr77IYp0NrLOFMMCKbdbBwDpZWjHAim3WwcA6WVox0Cy2v/XqiyzW2cA6WwgDrNhmI9isc+EWDLBimxWYrJOhFQOs2G4ttFjhyeTBiu3WQosVnkwerNhmBSbrZGjFgLLY/v8B3V8wcRnJK4s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1" y="1181700"/>
            <a:ext cx="6819544" cy="5428825"/>
          </a:xfrm>
          <a:prstGeom prst="rect">
            <a:avLst/>
          </a:prstGeom>
        </p:spPr>
      </p:pic>
    </p:spTree>
    <p:extLst>
      <p:ext uri="{BB962C8B-B14F-4D97-AF65-F5344CB8AC3E}">
        <p14:creationId xmlns:p14="http://schemas.microsoft.com/office/powerpoint/2010/main" val="129155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3488" y="2905760"/>
            <a:ext cx="3906751" cy="369332"/>
          </a:xfrm>
          <a:prstGeom prst="rect">
            <a:avLst/>
          </a:prstGeom>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4" name="Rectangle 13">
            <a:extLst>
              <a:ext uri="{FF2B5EF4-FFF2-40B4-BE49-F238E27FC236}">
                <a16:creationId xmlns:a16="http://schemas.microsoft.com/office/drawing/2014/main" id="{AFDD0963-33E5-4D2D-96A0-1F1468E93C2F}"/>
              </a:ext>
            </a:extLst>
          </p:cNvPr>
          <p:cNvSpPr/>
          <p:nvPr/>
        </p:nvSpPr>
        <p:spPr>
          <a:xfrm>
            <a:off x="-9220" y="0"/>
            <a:ext cx="12201220" cy="788877"/>
          </a:xfrm>
          <a:prstGeom prst="rect">
            <a:avLst/>
          </a:prstGeom>
          <a:gradFill flip="none" rotWithShape="1">
            <a:gsLst>
              <a:gs pos="0">
                <a:srgbClr val="E67CB2">
                  <a:shade val="30000"/>
                  <a:satMod val="115000"/>
                </a:srgbClr>
              </a:gs>
              <a:gs pos="50000">
                <a:srgbClr val="E67CB2">
                  <a:shade val="67500"/>
                  <a:satMod val="115000"/>
                </a:srgbClr>
              </a:gs>
              <a:gs pos="100000">
                <a:srgbClr val="E67CB2">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5" name="TextBox 14">
            <a:extLst>
              <a:ext uri="{FF2B5EF4-FFF2-40B4-BE49-F238E27FC236}">
                <a16:creationId xmlns:a16="http://schemas.microsoft.com/office/drawing/2014/main" id="{81067BC7-E925-4BBB-99BE-A824C2423739}"/>
              </a:ext>
            </a:extLst>
          </p:cNvPr>
          <p:cNvSpPr txBox="1"/>
          <p:nvPr/>
        </p:nvSpPr>
        <p:spPr>
          <a:xfrm>
            <a:off x="69962" y="-56355"/>
            <a:ext cx="11140489" cy="677108"/>
          </a:xfrm>
          <a:prstGeom prst="rect">
            <a:avLst/>
          </a:prstGeom>
          <a:noFill/>
        </p:spPr>
        <p:txBody>
          <a:bodyPr wrap="square" lIns="91440" tIns="45720" rIns="91440" bIns="45720" rtlCol="0" anchor="t">
            <a:spAutoFit/>
          </a:bodyPr>
          <a:lstStyle/>
          <a:p>
            <a:pPr lvl="0"/>
            <a:r>
              <a:rPr lang="en-GB" sz="1400" b="1" dirty="0">
                <a:solidFill>
                  <a:prstClr val="black"/>
                </a:solidFill>
              </a:rPr>
              <a:t>Strategic Objective 3 Outcome 9 – Care Well (Adult Social care)</a:t>
            </a:r>
          </a:p>
          <a:p>
            <a:pPr lvl="0"/>
            <a:r>
              <a:rPr lang="en-GB" sz="1200" b="1" dirty="0">
                <a:solidFill>
                  <a:prstClr val="black"/>
                </a:solidFill>
                <a:ea typeface="+mn-lt"/>
                <a:cs typeface="Calibri" panose="020F0502020204030204"/>
              </a:rPr>
              <a:t>Priority 2</a:t>
            </a:r>
            <a:r>
              <a:rPr lang="en-GB" sz="1200" dirty="0">
                <a:solidFill>
                  <a:prstClr val="black"/>
                </a:solidFill>
                <a:ea typeface="+mn-lt"/>
                <a:cs typeface="Calibri" panose="020F0502020204030204"/>
              </a:rPr>
              <a:t> - Embed a place approach to Home Based Care &amp; Support and care homes so that proactive care is provided tailored to the needs of the individual</a:t>
            </a:r>
          </a:p>
          <a:p>
            <a:pPr lvl="0"/>
            <a:r>
              <a:rPr lang="en-GB" sz="1200" b="1" i="1" dirty="0">
                <a:solidFill>
                  <a:prstClr val="black"/>
                </a:solidFill>
                <a:ea typeface="+mn-lt"/>
                <a:cs typeface="Calibri" panose="020F0502020204030204"/>
              </a:rPr>
              <a:t>Priority 9A, 9B, 9C </a:t>
            </a:r>
            <a:r>
              <a:rPr lang="en-GB" sz="1200" dirty="0">
                <a:solidFill>
                  <a:prstClr val="black"/>
                </a:solidFill>
                <a:ea typeface="+mn-lt"/>
                <a:cs typeface="Calibri" panose="020F0502020204030204"/>
              </a:rPr>
              <a:t>– Work together with H &amp; SC partners by delivering care and support together that puts our population, families and carers experience at the heart</a:t>
            </a:r>
            <a:endParaRPr lang="en-US" sz="1200" dirty="0">
              <a:solidFill>
                <a:prstClr val="black"/>
              </a:solidFill>
            </a:endParaRPr>
          </a:p>
        </p:txBody>
      </p:sp>
      <p:pic>
        <p:nvPicPr>
          <p:cNvPr id="16" name="Picture 15">
            <a:extLst>
              <a:ext uri="{FF2B5EF4-FFF2-40B4-BE49-F238E27FC236}">
                <a16:creationId xmlns:a16="http://schemas.microsoft.com/office/drawing/2014/main" id="{A4778528-E9C3-42C0-B878-592B6F311682}"/>
              </a:ext>
            </a:extLst>
          </p:cNvPr>
          <p:cNvPicPr>
            <a:picLocks noChangeAspect="1"/>
          </p:cNvPicPr>
          <p:nvPr/>
        </p:nvPicPr>
        <p:blipFill>
          <a:blip r:embed="rId2"/>
          <a:stretch>
            <a:fillRect/>
          </a:stretch>
        </p:blipFill>
        <p:spPr>
          <a:xfrm>
            <a:off x="11210451" y="146767"/>
            <a:ext cx="869788" cy="574453"/>
          </a:xfrm>
          <a:prstGeom prst="rect">
            <a:avLst/>
          </a:prstGeom>
        </p:spPr>
      </p:pic>
      <p:sp>
        <p:nvSpPr>
          <p:cNvPr id="17" name="Rectangle 16"/>
          <p:cNvSpPr/>
          <p:nvPr/>
        </p:nvSpPr>
        <p:spPr>
          <a:xfrm>
            <a:off x="6819544" y="783972"/>
            <a:ext cx="5372456" cy="60722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accent1">
                    <a:lumMod val="50000"/>
                  </a:schemeClr>
                </a:solidFill>
              </a:rPr>
              <a:t>SDS Option 2 (Individual Service Funds)</a:t>
            </a:r>
          </a:p>
          <a:p>
            <a:endParaRPr lang="en-GB" sz="1400" b="1" dirty="0">
              <a:solidFill>
                <a:schemeClr val="accent1">
                  <a:lumMod val="50000"/>
                </a:schemeClr>
              </a:solidFill>
            </a:endParaRPr>
          </a:p>
          <a:p>
            <a:r>
              <a:rPr lang="en-GB" sz="1400" dirty="0">
                <a:solidFill>
                  <a:schemeClr val="accent1">
                    <a:lumMod val="50000"/>
                  </a:schemeClr>
                </a:solidFill>
              </a:rPr>
              <a:t>Recent sustained reduction from June 2022 in the overall number of ISFs split by age band, highlighting resource pressures which is a recurring theme across Health and Social Care.</a:t>
            </a:r>
          </a:p>
          <a:p>
            <a:endParaRPr lang="en-GB" sz="1400" dirty="0">
              <a:solidFill>
                <a:schemeClr val="accent1">
                  <a:lumMod val="50000"/>
                </a:schemeClr>
              </a:solidFill>
            </a:endParaRPr>
          </a:p>
          <a:p>
            <a:r>
              <a:rPr lang="en-GB" sz="1400" dirty="0">
                <a:solidFill>
                  <a:schemeClr val="accent1">
                    <a:lumMod val="50000"/>
                  </a:schemeClr>
                </a:solidFill>
              </a:rPr>
              <a:t>Our current number of active service users receiving an ISF is 218 as at November 2022 with a projected annual cost of £4.6m.</a:t>
            </a:r>
            <a:endParaRPr lang="en-GB" sz="1400" dirty="0">
              <a:solidFill>
                <a:srgbClr val="FF0000"/>
              </a:solidFill>
            </a:endParaRPr>
          </a:p>
          <a:p>
            <a:endParaRPr lang="en-GB" sz="1400" dirty="0">
              <a:solidFill>
                <a:schemeClr val="accent1">
                  <a:lumMod val="50000"/>
                </a:schemeClr>
              </a:solidFill>
            </a:endParaRPr>
          </a:p>
          <a:p>
            <a:r>
              <a:rPr lang="en-GB" sz="1400" dirty="0">
                <a:solidFill>
                  <a:schemeClr val="accent1">
                    <a:lumMod val="50000"/>
                  </a:schemeClr>
                </a:solidFill>
              </a:rPr>
              <a:t>As part of our Self Directed Support Strategy, work will continue in partnership with In Control Scotland as a participating site (there are 6 other partner agency sites across Scotland) to work together to better understand and resolve any process barriers to growing ISFs. </a:t>
            </a:r>
          </a:p>
          <a:p>
            <a:endParaRPr lang="en-GB" sz="1400" dirty="0">
              <a:solidFill>
                <a:schemeClr val="accent1">
                  <a:lumMod val="50000"/>
                </a:schemeClr>
              </a:solidFill>
            </a:endParaRPr>
          </a:p>
          <a:p>
            <a:r>
              <a:rPr lang="en-GB" sz="1400" dirty="0">
                <a:solidFill>
                  <a:schemeClr val="accent1">
                    <a:lumMod val="50000"/>
                  </a:schemeClr>
                </a:solidFill>
              </a:rPr>
              <a:t>3 successful workshops were held during September and November 2022 with a number of actions agreed and progressing across NHS Highland in partnership with other stakeholders.</a:t>
            </a:r>
          </a:p>
        </p:txBody>
      </p:sp>
      <p:sp>
        <p:nvSpPr>
          <p:cNvPr id="18" name="TextBox 17"/>
          <p:cNvSpPr txBox="1"/>
          <p:nvPr/>
        </p:nvSpPr>
        <p:spPr>
          <a:xfrm>
            <a:off x="8797636" y="6425859"/>
            <a:ext cx="3184814" cy="369332"/>
          </a:xfrm>
          <a:prstGeom prst="rect">
            <a:avLst/>
          </a:prstGeom>
          <a:noFill/>
        </p:spPr>
        <p:txBody>
          <a:bodyPr wrap="square" rtlCol="0">
            <a:spAutoFit/>
          </a:bodyPr>
          <a:lstStyle/>
          <a:p>
            <a:r>
              <a:rPr lang="en-GB" b="1" dirty="0">
                <a:cs typeface="Heebo" panose="00000500000000000000"/>
              </a:rPr>
              <a:t>       Update 20/12/22 </a:t>
            </a:r>
          </a:p>
        </p:txBody>
      </p:sp>
      <p:sp>
        <p:nvSpPr>
          <p:cNvPr id="13" name="TextBox 12"/>
          <p:cNvSpPr txBox="1"/>
          <p:nvPr/>
        </p:nvSpPr>
        <p:spPr>
          <a:xfrm>
            <a:off x="0" y="801780"/>
            <a:ext cx="6819544"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Self</a:t>
            </a:r>
            <a:r>
              <a:rPr kumimoji="0" lang="en-GB" sz="1800" b="0" i="0" u="none" strike="noStrike" kern="1200" cap="none" spc="0" normalizeH="0" noProof="0" dirty="0">
                <a:ln>
                  <a:noFill/>
                </a:ln>
                <a:solidFill>
                  <a:srgbClr val="5B9BD5">
                    <a:lumMod val="50000"/>
                  </a:srgbClr>
                </a:solidFill>
                <a:effectLst/>
                <a:uLnTx/>
                <a:uFillTx/>
                <a:latin typeface="Calibri" panose="020F0502020204030204"/>
                <a:ea typeface="+mn-ea"/>
                <a:cs typeface="+mn-cs"/>
              </a:rPr>
              <a:t> Directed Support – Option2 (ISF)</a:t>
            </a:r>
            <a:endPar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1" y="1171112"/>
            <a:ext cx="6819544" cy="2783774"/>
          </a:xfrm>
          <a:prstGeom prst="rect">
            <a:avLst/>
          </a:prstGeom>
        </p:spPr>
      </p:pic>
      <p:pic>
        <p:nvPicPr>
          <p:cNvPr id="5" name="Picture 4"/>
          <p:cNvPicPr>
            <a:picLocks noChangeAspect="1"/>
          </p:cNvPicPr>
          <p:nvPr/>
        </p:nvPicPr>
        <p:blipFill>
          <a:blip r:embed="rId4"/>
          <a:stretch>
            <a:fillRect/>
          </a:stretch>
        </p:blipFill>
        <p:spPr>
          <a:xfrm>
            <a:off x="-9220" y="3954885"/>
            <a:ext cx="6828763" cy="2914199"/>
          </a:xfrm>
          <a:prstGeom prst="rect">
            <a:avLst/>
          </a:prstGeom>
        </p:spPr>
      </p:pic>
    </p:spTree>
    <p:extLst>
      <p:ext uri="{BB962C8B-B14F-4D97-AF65-F5344CB8AC3E}">
        <p14:creationId xmlns:p14="http://schemas.microsoft.com/office/powerpoint/2010/main" val="2888443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3488" y="2905760"/>
            <a:ext cx="3906751" cy="369332"/>
          </a:xfrm>
          <a:prstGeom prst="rect">
            <a:avLst/>
          </a:prstGeom>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0" name="Rectangle 9"/>
          <p:cNvSpPr/>
          <p:nvPr/>
        </p:nvSpPr>
        <p:spPr>
          <a:xfrm>
            <a:off x="6973368" y="804173"/>
            <a:ext cx="5218632" cy="605382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accent1">
                    <a:lumMod val="50000"/>
                  </a:schemeClr>
                </a:solidFill>
              </a:rPr>
              <a:t>Adult Protection</a:t>
            </a:r>
          </a:p>
          <a:p>
            <a:endParaRPr lang="en-GB" sz="1400" b="1" dirty="0">
              <a:solidFill>
                <a:schemeClr val="accent1">
                  <a:lumMod val="50000"/>
                </a:schemeClr>
              </a:solidFill>
            </a:endParaRPr>
          </a:p>
          <a:p>
            <a:r>
              <a:rPr lang="en-GB" sz="1400" dirty="0">
                <a:solidFill>
                  <a:schemeClr val="accent1">
                    <a:lumMod val="50000"/>
                  </a:schemeClr>
                </a:solidFill>
              </a:rPr>
              <a:t>The recent development session confirmed information on Adult Protection should be included.</a:t>
            </a:r>
          </a:p>
          <a:p>
            <a:endParaRPr lang="en-GB" sz="1400" dirty="0">
              <a:solidFill>
                <a:schemeClr val="accent1">
                  <a:lumMod val="50000"/>
                </a:schemeClr>
              </a:solidFill>
            </a:endParaRPr>
          </a:p>
          <a:p>
            <a:r>
              <a:rPr lang="en-GB" sz="1400" dirty="0">
                <a:solidFill>
                  <a:schemeClr val="accent1">
                    <a:lumMod val="50000"/>
                  </a:schemeClr>
                </a:solidFill>
              </a:rPr>
              <a:t>Currently Adult Protection information is provided as part of an Annual Adult Protection return to PHS.  A new National dataset is currently being introduced with guidelines expected in January 2023.  This will require an amendment to quarterly reporting. </a:t>
            </a:r>
          </a:p>
          <a:p>
            <a:endParaRPr lang="en-GB" sz="1400" dirty="0">
              <a:solidFill>
                <a:schemeClr val="accent1">
                  <a:lumMod val="50000"/>
                </a:schemeClr>
              </a:solidFill>
            </a:endParaRPr>
          </a:p>
          <a:p>
            <a:r>
              <a:rPr lang="en-GB" sz="1400" dirty="0">
                <a:solidFill>
                  <a:schemeClr val="accent1">
                    <a:lumMod val="50000"/>
                  </a:schemeClr>
                </a:solidFill>
              </a:rPr>
              <a:t>The number of initial referrals and inquiries received are assessed by Community Care teams as to whether or not they meet the 3 point test and should progress to an investigation.  Referrals come from multiple sources as shown on the graph, previously the main source was the police however as people have become more aware of Adult Protection the numbers of referrals have increased from other sources.</a:t>
            </a:r>
          </a:p>
          <a:p>
            <a:endParaRPr lang="en-GB" sz="1400" dirty="0">
              <a:solidFill>
                <a:schemeClr val="accent1">
                  <a:lumMod val="50000"/>
                </a:schemeClr>
              </a:solidFill>
            </a:endParaRPr>
          </a:p>
          <a:p>
            <a:r>
              <a:rPr lang="en-GB" sz="1400" dirty="0">
                <a:solidFill>
                  <a:schemeClr val="accent1">
                    <a:lumMod val="50000"/>
                  </a:schemeClr>
                </a:solidFill>
              </a:rPr>
              <a:t>The number of referrals that progress to a full investigation following the initial inquiry is approximately 30%.</a:t>
            </a:r>
          </a:p>
          <a:p>
            <a:endParaRPr lang="en-GB" sz="1200" dirty="0">
              <a:solidFill>
                <a:schemeClr val="accent1">
                  <a:lumMod val="50000"/>
                </a:schemeClr>
              </a:solidFill>
            </a:endParaRPr>
          </a:p>
        </p:txBody>
      </p:sp>
      <p:sp>
        <p:nvSpPr>
          <p:cNvPr id="12" name="TextBox 11"/>
          <p:cNvSpPr txBox="1"/>
          <p:nvPr/>
        </p:nvSpPr>
        <p:spPr>
          <a:xfrm>
            <a:off x="8133771" y="6337666"/>
            <a:ext cx="3394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Heebo" panose="00000500000000000000"/>
              </a:rPr>
              <a:t>Update 20/12/2022</a:t>
            </a:r>
          </a:p>
        </p:txBody>
      </p:sp>
      <p:sp>
        <p:nvSpPr>
          <p:cNvPr id="11" name="Rectangle 10">
            <a:extLst>
              <a:ext uri="{FF2B5EF4-FFF2-40B4-BE49-F238E27FC236}">
                <a16:creationId xmlns:a16="http://schemas.microsoft.com/office/drawing/2014/main" id="{B775E95A-12AA-434A-BB7E-C2A0CF188324}"/>
              </a:ext>
            </a:extLst>
          </p:cNvPr>
          <p:cNvSpPr/>
          <p:nvPr/>
        </p:nvSpPr>
        <p:spPr>
          <a:xfrm>
            <a:off x="-9220" y="0"/>
            <a:ext cx="12201220" cy="804173"/>
          </a:xfrm>
          <a:prstGeom prst="rect">
            <a:avLst/>
          </a:prstGeom>
          <a:gradFill flip="none" rotWithShape="1">
            <a:gsLst>
              <a:gs pos="0">
                <a:srgbClr val="E67CB2">
                  <a:shade val="30000"/>
                  <a:satMod val="115000"/>
                </a:srgbClr>
              </a:gs>
              <a:gs pos="50000">
                <a:srgbClr val="E67CB2">
                  <a:shade val="67500"/>
                  <a:satMod val="115000"/>
                </a:srgbClr>
              </a:gs>
              <a:gs pos="100000">
                <a:srgbClr val="E67CB2">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a:solidFill>
                  <a:prstClr val="black"/>
                </a:solidFill>
              </a:rPr>
              <a:t>Strategic Objective 3 Outcome 9 – Care Well (Adult </a:t>
            </a:r>
            <a:r>
              <a:rPr lang="en-GB" b="1">
                <a:solidFill>
                  <a:prstClr val="black"/>
                </a:solidFill>
              </a:rPr>
              <a:t>Social care</a:t>
            </a:r>
            <a:r>
              <a:rPr lang="en-GB" b="1" dirty="0">
                <a:solidFill>
                  <a:prstClr val="black"/>
                </a:solidFill>
              </a:rPr>
              <a:t>)</a:t>
            </a:r>
          </a:p>
        </p:txBody>
      </p:sp>
      <p:sp>
        <p:nvSpPr>
          <p:cNvPr id="14" name="TextBox 13"/>
          <p:cNvSpPr txBox="1"/>
          <p:nvPr/>
        </p:nvSpPr>
        <p:spPr>
          <a:xfrm>
            <a:off x="0" y="801780"/>
            <a:ext cx="6973367"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Adult Protection</a:t>
            </a:r>
          </a:p>
        </p:txBody>
      </p:sp>
      <p:pic>
        <p:nvPicPr>
          <p:cNvPr id="2" name="Picture 1"/>
          <p:cNvPicPr>
            <a:picLocks noChangeAspect="1"/>
          </p:cNvPicPr>
          <p:nvPr/>
        </p:nvPicPr>
        <p:blipFill>
          <a:blip r:embed="rId2"/>
          <a:stretch>
            <a:fillRect/>
          </a:stretch>
        </p:blipFill>
        <p:spPr>
          <a:xfrm>
            <a:off x="0" y="1153563"/>
            <a:ext cx="6973367" cy="2435211"/>
          </a:xfrm>
          <a:prstGeom prst="rect">
            <a:avLst/>
          </a:prstGeom>
        </p:spPr>
      </p:pic>
      <p:pic>
        <p:nvPicPr>
          <p:cNvPr id="3" name="Picture 2"/>
          <p:cNvPicPr>
            <a:picLocks noChangeAspect="1"/>
          </p:cNvPicPr>
          <p:nvPr/>
        </p:nvPicPr>
        <p:blipFill>
          <a:blip r:embed="rId3"/>
          <a:stretch>
            <a:fillRect/>
          </a:stretch>
        </p:blipFill>
        <p:spPr>
          <a:xfrm>
            <a:off x="0" y="3588774"/>
            <a:ext cx="6973367" cy="3269226"/>
          </a:xfrm>
          <a:prstGeom prst="rect">
            <a:avLst/>
          </a:prstGeom>
        </p:spPr>
      </p:pic>
    </p:spTree>
    <p:extLst>
      <p:ext uri="{BB962C8B-B14F-4D97-AF65-F5344CB8AC3E}">
        <p14:creationId xmlns:p14="http://schemas.microsoft.com/office/powerpoint/2010/main" val="667563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3488" y="2905760"/>
            <a:ext cx="390675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6931561" y="788877"/>
            <a:ext cx="5260440" cy="606912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r>
              <a:rPr lang="en-GB" sz="1400" b="1" dirty="0">
                <a:solidFill>
                  <a:schemeClr val="accent1">
                    <a:lumMod val="50000"/>
                  </a:schemeClr>
                </a:solidFill>
              </a:rPr>
              <a:t>Psychological Therapies Performance Overview</a:t>
            </a:r>
            <a:r>
              <a:rPr lang="en-US" sz="1400" dirty="0">
                <a:solidFill>
                  <a:schemeClr val="accent1">
                    <a:lumMod val="50000"/>
                  </a:schemeClr>
                </a:solidFill>
              </a:rPr>
              <a:t>​ - </a:t>
            </a:r>
            <a:r>
              <a:rPr lang="en-US" sz="1400" b="1" dirty="0">
                <a:solidFill>
                  <a:schemeClr val="accent1">
                    <a:lumMod val="50000"/>
                  </a:schemeClr>
                </a:solidFill>
              </a:rPr>
              <a:t>North Highland</a:t>
            </a:r>
          </a:p>
          <a:p>
            <a:pPr fontAlgn="base"/>
            <a:r>
              <a:rPr lang="en-GB" sz="1400" b="1" dirty="0">
                <a:solidFill>
                  <a:schemeClr val="accent1">
                    <a:lumMod val="50000"/>
                  </a:schemeClr>
                </a:solidFill>
              </a:rPr>
              <a:t>The national target: 90% of people commence psychological therapy based  treatment within 18 weeks of referral. </a:t>
            </a:r>
            <a:r>
              <a:rPr lang="en-US" sz="1400" dirty="0">
                <a:solidFill>
                  <a:schemeClr val="accent1">
                    <a:lumMod val="50000"/>
                  </a:schemeClr>
                </a:solidFill>
              </a:rPr>
              <a:t>​</a:t>
            </a:r>
            <a:r>
              <a:rPr lang="en-GB" sz="1400" b="1" dirty="0">
                <a:solidFill>
                  <a:schemeClr val="accent1">
                    <a:lumMod val="50000"/>
                  </a:schemeClr>
                </a:solidFill>
              </a:rPr>
              <a:t>October 2022: Current performance 83.3%                          </a:t>
            </a:r>
            <a:r>
              <a:rPr lang="en-US" sz="1400" dirty="0">
                <a:solidFill>
                  <a:schemeClr val="accent1">
                    <a:lumMod val="50000"/>
                  </a:schemeClr>
                </a:solidFill>
              </a:rPr>
              <a:t>​</a:t>
            </a:r>
          </a:p>
          <a:p>
            <a:pPr fontAlgn="base"/>
            <a:r>
              <a:rPr lang="en-GB" sz="1200" i="1" dirty="0">
                <a:solidFill>
                  <a:schemeClr val="accent1">
                    <a:lumMod val="50000"/>
                  </a:schemeClr>
                </a:solidFill>
              </a:rPr>
              <a:t>We have 1395 of our population waiting to access PT services in North Highland. 1043 patients are waiting &gt;18 weeks (74.8% breached target) of which 755 have been waiting &gt;1year.  Of the 1395 waiting, 334 of those are waiting for North Highland neuropsychology services of which 322 are waiting &gt; 1 year .</a:t>
            </a:r>
            <a:r>
              <a:rPr lang="en-GB" sz="1200" dirty="0">
                <a:solidFill>
                  <a:schemeClr val="accent1">
                    <a:lumMod val="50000"/>
                  </a:schemeClr>
                </a:solidFill>
              </a:rPr>
              <a:t>​  </a:t>
            </a:r>
            <a:r>
              <a:rPr lang="en-GB" sz="1200" i="1" dirty="0">
                <a:solidFill>
                  <a:schemeClr val="accent1">
                    <a:lumMod val="50000"/>
                  </a:schemeClr>
                </a:solidFill>
              </a:rPr>
              <a:t>This is a significant reduction since the August position previously reported and is a continuing improvement in reducing the waitlist.</a:t>
            </a:r>
            <a:endParaRPr lang="en-GB" sz="1200" i="1" dirty="0"/>
          </a:p>
          <a:p>
            <a:pPr fontAlgn="base"/>
            <a:r>
              <a:rPr lang="en-GB" sz="1400" dirty="0"/>
              <a:t>​</a:t>
            </a:r>
            <a:r>
              <a:rPr lang="en-GB" sz="1200" dirty="0">
                <a:solidFill>
                  <a:schemeClr val="accent1">
                    <a:lumMod val="50000"/>
                  </a:schemeClr>
                </a:solidFill>
              </a:rPr>
              <a:t>Psychological therapies services have had longstanding challenges with significant waiting times.  There are a number of factors that have led to this including a lack of any other route for psychological interventions at an earlier stage.  It is anticipated that the development of primary care mental health services will help to fill this gap in provision along with the targeted use of community resources and the development of CMHT colleagues to work with their psychological therapy colleagues. </a:t>
            </a:r>
            <a:r>
              <a:rPr lang="en-US" sz="1200" dirty="0">
                <a:solidFill>
                  <a:schemeClr val="accent1">
                    <a:lumMod val="50000"/>
                  </a:schemeClr>
                </a:solidFill>
              </a:rPr>
              <a:t>​It has also been identified that there is a gap in the provision of Clinical Health Psychology this is currently being addressed by the Board and Director of Psychology.</a:t>
            </a:r>
          </a:p>
          <a:p>
            <a:pPr fontAlgn="base"/>
            <a:r>
              <a:rPr lang="en-GB" sz="1200" dirty="0">
                <a:solidFill>
                  <a:schemeClr val="accent1">
                    <a:lumMod val="50000"/>
                  </a:schemeClr>
                </a:solidFill>
              </a:rPr>
              <a:t>​There will though always be a need for specialist services and the team are working to build a resilient model. The Director of Psychology is working closely with her team to reduce the current backlog and to build for the future.  Recruitment and retention is difficult when national recruitment is taking place, however there has been some success to date and in particular we are developing our neuropsychology service which forms the majority of out current extended waits.  The data provided here is already showing improvement overall with clear trajectories agreed with SG as we progress with our implementation plan. ​</a:t>
            </a:r>
          </a:p>
          <a:p>
            <a:pPr lvl="0">
              <a:defRPr/>
            </a:pPr>
            <a:endParaRPr lang="en-GB" sz="1200" dirty="0">
              <a:solidFill>
                <a:schemeClr val="accent1">
                  <a:lumMod val="50000"/>
                </a:schemeClr>
              </a:solidFill>
            </a:endParaRPr>
          </a:p>
        </p:txBody>
      </p:sp>
      <p:sp>
        <p:nvSpPr>
          <p:cNvPr id="11" name="TextBox 10"/>
          <p:cNvSpPr txBox="1"/>
          <p:nvPr/>
        </p:nvSpPr>
        <p:spPr>
          <a:xfrm>
            <a:off x="8133771" y="6488668"/>
            <a:ext cx="3394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Heebo" panose="00000500000000000000"/>
            </a:endParaRPr>
          </a:p>
        </p:txBody>
      </p:sp>
      <p:sp>
        <p:nvSpPr>
          <p:cNvPr id="2" name="TextBox 1"/>
          <p:cNvSpPr txBox="1"/>
          <p:nvPr/>
        </p:nvSpPr>
        <p:spPr>
          <a:xfrm>
            <a:off x="-18013" y="800587"/>
            <a:ext cx="6949574"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Psychological Therapies North Highland  86.7% August Performance</a:t>
            </a:r>
          </a:p>
        </p:txBody>
      </p:sp>
      <p:sp>
        <p:nvSpPr>
          <p:cNvPr id="18" name="Rectangle 17">
            <a:extLst>
              <a:ext uri="{FF2B5EF4-FFF2-40B4-BE49-F238E27FC236}">
                <a16:creationId xmlns:a16="http://schemas.microsoft.com/office/drawing/2014/main" id="{B0CED21A-BAE3-4E24-B3D5-F1DE22BC81B0}"/>
              </a:ext>
            </a:extLst>
          </p:cNvPr>
          <p:cNvSpPr/>
          <p:nvPr/>
        </p:nvSpPr>
        <p:spPr>
          <a:xfrm>
            <a:off x="-9220" y="0"/>
            <a:ext cx="12201220" cy="788877"/>
          </a:xfrm>
          <a:prstGeom prst="rect">
            <a:avLst/>
          </a:prstGeom>
          <a:gradFill flip="none" rotWithShape="1">
            <a:gsLst>
              <a:gs pos="0">
                <a:srgbClr val="E67CB2">
                  <a:shade val="30000"/>
                  <a:satMod val="115000"/>
                </a:srgbClr>
              </a:gs>
              <a:gs pos="50000">
                <a:srgbClr val="E67CB2">
                  <a:shade val="67500"/>
                  <a:satMod val="115000"/>
                </a:srgbClr>
              </a:gs>
              <a:gs pos="100000">
                <a:srgbClr val="E67CB2">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9" name="TextBox 18">
            <a:extLst>
              <a:ext uri="{FF2B5EF4-FFF2-40B4-BE49-F238E27FC236}">
                <a16:creationId xmlns:a16="http://schemas.microsoft.com/office/drawing/2014/main" id="{120BEEDA-0ACE-4023-9165-BFDDFE7CF9E9}"/>
              </a:ext>
            </a:extLst>
          </p:cNvPr>
          <p:cNvSpPr txBox="1"/>
          <p:nvPr/>
        </p:nvSpPr>
        <p:spPr>
          <a:xfrm>
            <a:off x="69962" y="-56355"/>
            <a:ext cx="11140489" cy="677108"/>
          </a:xfrm>
          <a:prstGeom prst="rect">
            <a:avLst/>
          </a:prstGeom>
          <a:noFill/>
        </p:spPr>
        <p:txBody>
          <a:bodyPr wrap="square" lIns="91440" tIns="45720" rIns="91440" bIns="45720" rtlCol="0" anchor="t">
            <a:spAutoFit/>
          </a:bodyPr>
          <a:lstStyle/>
          <a:p>
            <a:r>
              <a:rPr lang="en-GB" sz="1400" b="1" dirty="0"/>
              <a:t>Strategic Objective 3 Outcome 10 – Live Well (Psychological Therapies)</a:t>
            </a:r>
          </a:p>
          <a:p>
            <a:r>
              <a:rPr lang="en-GB" sz="1200" b="1" dirty="0">
                <a:ea typeface="+mn-lt"/>
                <a:cs typeface="+mn-lt"/>
              </a:rPr>
              <a:t>Priority 10A,10B,10C</a:t>
            </a:r>
            <a:r>
              <a:rPr lang="en-GB" sz="1200" dirty="0">
                <a:ea typeface="+mn-lt"/>
                <a:cs typeface="+mn-lt"/>
              </a:rPr>
              <a:t> - En</a:t>
            </a:r>
            <a:r>
              <a:rPr lang="en-GB" sz="1200" i="1" dirty="0"/>
              <a:t>sure that both physical and mental health are on an equal footing and reduce stigma by improving access and enabling all our staff in all services to speak about mental health and wellbeing”</a:t>
            </a:r>
            <a:r>
              <a:rPr lang="en-GB" sz="1200" dirty="0"/>
              <a:t>​</a:t>
            </a:r>
            <a:endParaRPr lang="en-US" sz="1200" dirty="0"/>
          </a:p>
        </p:txBody>
      </p:sp>
      <p:pic>
        <p:nvPicPr>
          <p:cNvPr id="20" name="Picture 19">
            <a:extLst>
              <a:ext uri="{FF2B5EF4-FFF2-40B4-BE49-F238E27FC236}">
                <a16:creationId xmlns:a16="http://schemas.microsoft.com/office/drawing/2014/main" id="{5BEA96D7-64DE-411C-BE7D-FC7D0463D0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76564" y="146767"/>
            <a:ext cx="537561" cy="574453"/>
          </a:xfrm>
          <a:prstGeom prst="rect">
            <a:avLst/>
          </a:prstGeom>
        </p:spPr>
      </p:pic>
      <p:sp>
        <p:nvSpPr>
          <p:cNvPr id="3" name="AutoShape 2" descr="data:image/png;base64,%20iVBORw0KGgoAAAANSUhEUgAAApgAAAHDCAYAAACAkGpgAAAAAXNSR0IArs4c6QAAAARnQU1BAACxjwv8YQUAAAAJcEhZcwAADsMAAA7DAcdvqGQAAP+lSURBVHhe7J0FYFRH24XPblwJCRaCu7sWp6WlRt3dvV/d3d3d3agbpQJFWtzdJRAkEHfZ/c/ZZPmXNEGj5H3aQ3bv2syVmXPfMQcMwzCMGsfhNz15HJyulnA6AuB2u4s3VwkOpyMoecumCXM+emU2n7qKthqGUZsxg2kYhlEDOfaK26f92+6wAcmR9YHCguKtVYDDiY65KSj499fnVn3x2hPcklj0gmEYtRkzmIZhGDWQo6+7b8r0XmcMSo5p4UBBXvHWKsDhB+RsBSZ88hzefsgMpmEYHpzFfw3DMAzDMAyjXDCDaRiGYRiGYZQrZjANwzAMwzCMcsUMpmEYhmEYhlGumME0DMMwqjuqq0KoOlTd4r96Xp3rsFAqnPLzPCsaVKttkZQ33frrfd+BoM/rs9oXB4O+J5jSfo0qlr7Xn6oMIij9fnkMPNb+DKNKnhv6DW/+vOeP8qe/3jxru+97dKykkq/pHKzM/VMjKXkADMMwDKM6IdPRj3qfWkslUeupz6ihVEUSQMmYyFT4mgmlScZERiOG0uuBlC8fUbOoIz3PgGhqIpVCtdeG4r9fUX96nu0/bak/qFc9z/YfGTHlqzn1IqW0baUSqGnU+ZQMVkWznHqQqud5dnC8SY2n2nie/T+LKOVvB7WZ0vlzDvU0tY3aQiVT3vesoKZScym97n1Nj3UOjqOOpnQuHOgNwiGNGUzDMAyjuqLoXzfqR0oVuSp0GbuTKZmjsZTMZ3lEvkoi03AKNZnaSI2kvCZT5kXGRMZI0zKtpm6lgigv/1L5lNInlG5vWr1GSnmT8Zzhebb/NKRkAA90cnvt18eo3lQzahKlSGIsNYd6i+pIVTRKfyOqPMysvkuRRu0bX7TtHUpm+hiqKXUjdR2l46bjI2P9NtWaUnp0fHSsdZNxIaUFDXRTo2M4hFpJvUHJbFbEOVijMYNpGIZhVFdkOB6n5lO3UTOpHEqRQBm6ZZTm3pRJk4HwGkD91XNFGIW+R4ZDpkHmTmZC9Z+aU+tTikDqr2+d2IlqR62iFMmUAfO+/jJ1OHUxpW0yKorA9aG8aZBBy6T0HUKvyfykUodR+s4ulNIwhRJKr9LZgNJ2r2nRexUp1WtKp9fIllzBSZ/RexRNVR6VV+VZn5Vx9KLvPZPSe7+jFlD6jPf3silFMPX92iajr32s9Omv8uzd5k2Tfltou9fgSb7N1foN7WvlT5JxE/od7+f0utLra9b1ee93ej/nTatvOoR+Q99Xct+IrOK/umn4mNK+kbn2Rfta31kS3/3jRVHO9yilV9FQ77E3iPegG4ZhGEZ1Q5W6IkaKEKmJ0hdFmyZQI6jXKZmknpQYTv1O6XOKQH1OKdqkJnavWe1F3UJtp36mFI2U4fAiM/sQ9QIlc+ZrWDSzvZpLhYyPnqdTMr/e9+n7lMbGlKKAMpXTKRk3mU5FyRRN20lpic0B1G+U0injIsPqNbWnUmqu9ab/WkqGToZVv6elnJSO56k11BGUPq/3qulXzeiK+nrRd15K/U2pu4GMkb5H+1tmXNG58yg13Ss9H1JLKKXhL0omT03/Mmp6XbqfkqFtSal7gL53A6U0xVHiREp5VMRXNwcPUyKXktGTWVMTvZqllT4vivx+S8ns67OKrKp7gYzgaEr7Vb+lSPAoKoMqC2+0VyZV+03H7GDQMdY+UXrNYPpgBtMwDMOorqiOUgRMRqJk9EjPFW1SM7RMjKJYXoM5mFIkTH3x1IwuM6FmUZkfRR9lnu6lvCZDhuZYal9XIbqLkqH8npK5UjOpDNY8qpAS6qsno6joltIjkynDJhMkczuGksFcTClaJ3Mlk6Q8qGle/R9lCq+h7qaUF5mqG6inqGGUDKEMUivqJkp5GEilUTKhasZXZO8ESmbQi/Zdd0rpVZ5ljGTKZHLVHUBN5zLEMnLqb6j9L/MtI3c2JSP5A6U0ySwrmiwTfDMlE6z0ydifTl1AyfBqn+n1fyjlW9/3JCX0/TqWel2GXIb/HqoFpeiofkvplNHU7+g4PkcpHToGMq3Kp9Kh/pXaL6Wh462m8cup0yjlR/v/YFCUWiZT+7O0yGetxQymYRiGUV1RVE0GUtG6kvWVKnNFFtXsKdOmiKP6aKqpUk3PSykZjx6Utx+noooyMWrq1edkrGQEr6dkNvRb+4IMo4yv+vTJCMmkyEh5m4m9KJqoCKkMVn9Kv6/3yuQo8qo0KDIoEyoDqqigopkyxTKdiux1oDpT+v6FlKK1GoSiPqLKvwyOonZq8n6W0mAWNc8rgqum+08oRXRliH1RpFJN4d6F7GW+1AdTxlxG9mtKA3+8UVRF6dRfUxFERRtlCGWCFYnUdhlG5UfbZQR/pbR/ZPaU3zMopUFN04pGa18ruir0Gf229pcMrYy40qF0y3Drdd0gyJxqcI4GN2mbXlfaFAlV1wOZaEVtfZvXvWhfqh+lorkaCKT9pv11sMiY6xiWR//RQwozmIZhGEZ1RQZIESpF8hSl86UrJeOm0eUyojIeiqZdTclgKLom0yHTo+iZBq7IWKp5V4ZOUUE99zZp7w9nUTJCiqJpUIia3GWE1LQs4+NFJldmShFENaOrmVfGTaZTTbuqg2UolV4ZFUUnFZVT+mSwXqP0eRkvGWdFafW6onUyoTJJMrUyeTKWinbKTCuqqUjfZZRMnSKRz1C+qKlY5s/XB3ijxEqf+rk2ofT9isrKgGp/yZDquGi/KeKpNGmfynArIqn9r64Ft1ParvTLyHsXzPfdP74RPz0u6Un0u948KnKq/eLdP4oAez+vKKcX5am0YyozLkMps3sSpfTKgB8sSrO+29v0bhRjBtMwDMOorsgcqSlbxkZm7iJKpkZGSiZGqHncazDVNKymXVX2iripP5/MlZqP1SyqSKBe14hwNeEqqrUv6PtldrzGRU3f6leoqJq3v6KaSWX0vBFBoSZvbZeBVITU+3uKAgo1ryuqqWZpNQsrX4pGakCQvlv5Vj5kMNXkrchpX0pN4TJqigLK3Og9yqOakdXfVBFEGVJ9r54rwuZr7IQitxrIpN/Q9yjdGhikJuqjKEUc1edSfURl5LxN/9oHijYq7WrWl1FWujToSeZW36H+qToWV1LeLg7qD6vXFEHWjYHyqK4CQt/p7U8qvEZX+0tRS0WodbwVgVT+lT5FMdWfVU3yuoFQX10ZauVdNxWlGT7tA6VBkW1FSfVdaob3RZ8r7bPe/JdEkUvd7Gh/etNvEDOYhmEYRnVFFb3MnAyFjJiao2UOrqBkyGQUZaKEonbeEdFqHtaAEEUZ9ZlPKQ3CkBFTZFOjv/Xd6oPo/XxZ6HuVBkUjvcZDJklNvTKtiiQqOqp+kzKUviZD5lLGUsZT6fUig6b0qTlXZkgGUgOOlJ4PKKXxTkrN44okykApaqi+iD9RMm4yhvqcmtwV5VM+zqVUr6s7wB2Ufkej7GXu1EfUi9KoAT4yyYpAqt+i0qm+jd5m+E3U/yiZVhlG/Y62CW07jlITtyK4OiaXUEqjmuSnUN9Q6ieqz8joK7qpmwX9nqK4kiKJQvtNv6vjJZQfHW9JqL+kmr91LLU/FB3VPl9HKbKpiK5+TyZXv6Vorr7TF71Xv6Hv1jFVlwo91g2Ll5Lp8CJzKZOu86DkTYkiuzKp2p9lmdBaSclO04ZhGEYN4Ojr7psyvdcZg5JjWjhQ4G19rAIcfqyuWadP+OQ5vP2QzIzMh1G9Ud2vPp8yeQ9QmuzdODBktBVF1w2GTHhp0c9aiUUwDcMwaioO+gQHi/GqllN+hX+NmoIimIrIKqKrZmI1lRv7j5rpB1GKqiryaebSB4tgGoZh1EBGX3P3jIXdT+yXUrcJnIX7Ovi5AqDB9MtNRN7Er57Lfv9xNYNqgIhhGLUcM5iGYRg1kNEXX/dZQVRsZ3egZwBr1Q0uoMEMyUgJ27Z84euz/vheI7pLTohuGIZhGIZhGIZhGIZhGIZhGIZhGIZhGIZhGIZhGIZhGIZhGIZhGIZhGIZhGIZhGIZhGIZhGIZhGIZhGIZhGIZhGBVCbZ1ovSkVQu3P5MR6rxbG1+L+hmEYVco5J41usiEbkbnugCovx4Py8/3SdiRsXbhw4Q4+teXyDKP8CKfqUwHU/i6osInKLnpY+dRGg9mcuo7SQcui9mUfaJHdXEprt36gDYZhGFXJtWcc83yz3Ix+oYX5gW6Ho8pMnQrQtKDgsEVbkl77fOr8j/k03fOCYRjlQTfqRCqG2p/rXKb0U+pvqkpMZmUYTJkzmboOVDQlo7aAWkWJUOoISoZP7w2kZlBLqDpUT6oxtY2aSXkLL31XF6olJaMo8yftyeErv/dSfajJ1FpKdwV7Q58roBKof7XBMAyjKrnnwpNmXF64sV9T977eJ1cQbjc212uM91fufP7ecfOf4BZbi9wwyo8mlHxQGLWvEcxC6hRKfusVaja1JyKozlR7Sh5L74+n9HuxVHeqEZVELabknfZKZZRKWij3MupYSjuoISWDqUxPolpTq6k5VBql9zxL/UqdSt1OZVD+1FjqVSqPupY6g5JB1E5Uxm+jZEy1c8tC3xdFvUd5Ta5hGEaN4p4LTppydv7GQS3dWY68KjSYfjKYMY3w6aqk5x76fYEMZmLRK4ZhVCFXU62ozyn5qz1xAXUVVZeSn5KP+h8l7qaGFj30eKtl1D3UBm3YE4oYVjRKkCKPMoRDqJupXtQllJDZ03sGUyOp/tRX1CjqSkqRxkGUdpKij+o/eS51PqXQr5z1aZQc+NOUwsh7Q2a1MvJuGIZhGIZR2Sj4ti93nmopPoFKpRQpVRdCBe/U6qyA3GhKAUG9dgulSOfj1F6pDJOVT6nJW1FKofYcRSq9fQIGUkrHRZQy1Y4S+is3/SOliOUnlOhK6X1bqW+0gSh6+R2lpnY1uRuGYRjG/qK6RXWSumwJ9WNT69vxnmdFqHvWyZQq3ANBQZDTKQVLDKOq0eBlRSNlNM+jhlPqkqhm8OOofygF+oR83FRKpnOvVHYUT276JEoZ+pPyo2QUFZ1UJ9b7KDWPy0QGURrpLYMqNHpb/SCbUeoLIKOaTAl1fFVYV/mpws5IhmEYRgWgaIqa8dRsp7pC/dLKQt2y1LJ1NqUK0hf151eL1w3UGKoB5cvz1GOUN9AxgPqJesfzrIjDqTcpfX5/Uf2k79Rg0d7aYBhVjMa9KHqpa0rN4Qr2yVvp5ko3UymUuikKtTYr4LcvY1cq1WDKTN5EqblbF6wik0rs19Q51FGUCpAelMK1avLOodScLSIpfYf6Tcpd63VFOIXyob6bMpn7O4zfMAzDqJ6obO9IPUOpj5gCFHdRasZTf/7SUFerh6h3qQe1oRhViuo7diulLlZ6fCOlYIYXjbpVRes1sPoNmULVKxoAIWQwFcmZ63m2f+i7VG+pLrO6yqgO6GbrSOpDSuNedH1pQPNblHyXvJY3oq9rSIE/Bfj2SmUYTO8FJXOpZgVFKF+kZAZlHtUHUwkWGrWkpnNlYh2lzuK6E9V36G5RhnQ9pZCtmhn6UkI7QJ1QNfJJptQwDMOo+ahsv5/SbCEatKDmO0X/FJBQxVgWKygNJvWNtKj1S03T71OaSUStaKpQfZuqp1BqKlT0ph6lyKnqKrW0ybgKjROQwdSsJYrwKCIq0yqzqu/3jgOQIZWR1eBTGeJjKN/5l71Tzqi5UcEVtcwpLZdS6uum+lLpMIyKRGNjhIJ+Gi+jAKAGYKsLyEKqE9WGEmoB0LRJ6va4V3QXVdHI+b5G6eJTM7dCrxrko4tYTeW6IL39Xq6g9LqctDIoY6q+L+pUqovzF0o7QYWH7mplKjVK6mhKO0AjGDWEXka0LDSYSP00dfe5UxsMwzBqGkN7dLy4qyu1WV3kOwo99+BVg6IU6aHhWJSUPW3Smm3qn7VP0Y19RAEIDTDQ7CF/UAogqKvUYZRmIJFZLIlauRSIUD2jKVb0WSFjJ2OqukcRShlFjQd4nfKaPdUJMoWaoFqRTbWoKfChiI7M33JKZvEjSvWZzKCiqor0KNqpwalxlIyn6rVhlF6TQR5B6T0KoqjO+p5SGhRJVV0s06qIq0y0Pq/Pqa6zUfnGgaCuGDrXF1F7WiBGXUrksdS6LF+lGymZTs3k8zalrhy6lvQenbe6LjTIp1qMIlfJpwLhDUpuWBeazKTmxpQRVNu+EqzCQq/rTlARSq0IoTtVNaHrjvA3Ss0eGtCzhnqUktlsSwm9Juetu03DMAyj5qM6SkEKlfuqR4T+yqQpqKCWMTXpyaSp7743YinDpse+zdAybDKUqn8UDVWlqT7+LSgvqndkLmVMVdGqj6ZMsypTPVfzuH5f0VFFHlVfKWAxj9LULuqqpZG3Mq2KbKo+mkXJPKrOe5hSha7giszphdTv1OWU0qa5CzdTaul7krKp9IyKRjdLCs7pZkY+TJH7LymdxzKZmr1HgTtF83Vuymt5B/3skcowmJq0UxfRNZQuIt0d6o5PF6BctUykpiPS1EPqYOo7WbruHNX3Rp/RDlBnUy+6k9Q2RUD1eZnLKlvNwjAMwyh3VKbLTCry5zWPamZW3aXghZrv1BQtyUCWVadpuyKh+syd1JmUTJwM5AuUL1pMQ5WsBgjJ3Cpyqu5XMp0aH6A6SnWX0qQgiSpdmV1VwGo61PcKDZyQkVTkR83fMpLqHqZBEjKpMqyKVGpeQaHvVHRUv60Br2rR29NgJsMoD3STNZ5SK/NZ1MWU/JnOXaFzWteMupOo68Y+mUtRGQbTMAzDMA4EmbHplJq2vYM61WytZmhFXhQFVP9FTa+ili9vC5bXgHrRY0UfFRFURFJdpGQcZeoU+fRFBlPmUX029X41MaqSldHVd2jSag00VXcujRVQX04FT7yBFEV+9Bvqt6k0aqERVdqaC1r9MZVGGVcFTzQVjKKpGmShCKYCLgqoyHSqudw7wbVh1DjMYBqGYRjVFXWhUn8vNT2rW5SikIqyyORplHhZqK+m7xqaahXTFEQaGKqI5XOUWszUvC2j54uilYreKAKpbltC37ey6OGutZ014lxNiDKXWhlO0xupz5oMpfp9qh+omhcVDXqqeJsip/ou1b0yoWra1+8oPTKhL1OaJkbN9tOojZRh1EgqY5BPdcMG+RiGUeOpJYN81ESuKKHMnUZUqxlcI70VGVSfsbJQlFDmVH0nFQGVwdRfRQnVxK7R6Wra1hzMn1G+6HNq+lbfyXGU6gl9XoNt1P9fi3p4Dagijeq3qXRJavqWKZ1AqU+m9oUGWihiqc/IGGu7uo4pPWpuVz70e5LSreipop9qTteoXm03jP1lXwf5VBhVVypVHWq+UB8XTZy7pwLKMAyj2mJrkRuGsQe0KIG6eegGam9rkVcI1kRuGIZhGIZhlCtmMA3DMAzDMIxyxQymYRiGYRiGUa6YwTQMw6iJOOAIdLgQjKpXEGsSf6tNDMPwwQb5GIZh1ECuPePYWf39s/rUcxa6C927rVhTqTj508khkc4/ViW88MHf8zTIR3NEGoZRtVT5IB8zmIZhGDWQc4878sSoqJCogICAKl/BLCerIHjpuo0LJ82cqyUUNUekYRhVS5UbzNqIDObTlJYWMwzDMAzDONSQwdSypb09z6oA6zVjGIZhGIZhlCtmMA3DMAzDMIxyxQymYRiGYRiGUa6YwTQMwzAMwzDKFTOYhmEYhmEYRrliBtMwDMMwDMMoV8xgGoZhGIZhGOWKGUzDMAzDMAyjXDGDaRiGYRiGYZQrZjANwzAMwzCMcsUMpmEYhmEYhlGumME0DMMwDMMwyhUzmIZhGIZhGEa5YgbTMAzDMAzDKFfMYBqGYRiGYRjlihlMwzAMwzAMo1wxg2kYhmEYhmGUK2YwDcMwjJKobmhF3UbdR93jo/up66l6lIM6FLmDWk6to1ZS31JHUf5URaL93ouaVfz3YGlGfUXd6HlmGJWIGUzDMAyjJIHUSOpm6nZKRtOrO6lrqCZUdSeYGkOtp5ZSZ1JhlLiO+rjo4X/oXfz3YeomKpN6j2pDVaSp9qM6UzKX3nQeDLpJ6EM18jwzjErkUL373BMqLHXn/Q61QhsMwzCqIfWpulQA5daGSsJFhVBnUTJhMmkl2U7dQC2k9P7KrEv0W3lUErVTG/aAjOIPlCKSMdSl1GVUHeoMagr1PlWSb6g4SvlXNFFGbQ11MvUrlUtVBDrW51NvU8Mope9gGE7JGI+lVPcZtYf/UYpgf0bN0YbKxgymYRhG9WMw9SyliJnMVGWjukEmM6L4cUlkKpOpfM+zyieImkepPJ+tDaWg95xLPUfJULanplL3Ut2oHErRydJQk3hD6gpK0U9FchW57Ukto96l9LpaAXV8FNlVM/RxlH53NfUkpaipTOkFVBSlz6qbgdKsfaco8VXUACqLUnP2BuolSsagNaWIpgyvoqkJlKLLytOxlMy/zOjr1BYqllIXBqVDzfmq4/TdT1P6XaP2UOUG05rIDcMwqh9LKBmbHVQqlVIFkgErCxnMDKq0z1W0tD+0XxRRVD/JslCUcS2lqGBTqgG1kZIZlPmSgZZJ/Y7qRPkaaTWJH0ZNpjZRimTeSun7hIycDJ5+QxHOx6jGlKK+A6k/KEVNT6V+oWRUh1AymB9RSos+r/fIWF5EyQyPo7zR6kjqUUrmcBAlYyxzKUOp7gl6v8yrDOTdlIzoU5SitpdT6g6gtOszlRkBNwwPFsE0DMOonkRTioZVNjKPoZSaamWASmsi30pdQs2nKruJ3Es2JcO5J9T38C7qYkrvn0kpctiWWkz9SCkq2Zc6nCqghJqUO1IPUYrUXk3JyOm9yvtESqZN22X2ZCj1XO/Vd3i7Nsggfk3pe2RY1a9S+1Nm9FVKzfYyh4qsCr12NiUTqSikDGdX6nFKplQRT+VZ+1u/pSCRfutzajr1IKXve5MqpNT/VNFN9TXVsTRqDxbBNAzDMEpFfQzV7FnZ2kbJRMmQlRX5kqlU+vQ+qbTvqWjtzVwK5UWGS03iMpGKZCqKqM8qcvgppSimzKOvSVbdqCimosgyj2pKl1k9nRIyb5I3yitTeS2l6KG+qx2lGwT1EVVzuiKnp1Bq5hb6fplNvb5ZG4rRdwqlRRFioe9WM7w+I2kgkL5H/St7UC0pRUC9zeca9a7jI9IoRVlrYzDJqGLMYBqGYRglkXFS5EtGSVEQXzWnZNbmUl4jU12RQU6nNN3QMZQiOWq9Ut9IRQ/VjzKc0qAlX2TIvAZSEcIrKX3XBEqo7vQ2s8dTikDK5GlglsykjK3er2Zr/caflPaXoqJCn5exVXTyPErN4TKOMrH664vXWCpNSo+ip5oySc/1WzLKSovSIakvqNKhKLSa4VtQVdVX1qjFmME0DMMwSuI1ZurD5zUuXsnUKFpWFYOPDgQZMY0CVzO1mpLVd/MDStE+RV81p6emXfJGD4Wih+pLqcE4GrCjQVd6zypKyNApgqsop7paqY+loqo/Udquz2ugjvrSLqDUz1P9NzXQR6gPp9KjpmwNAFJEVftVzZra596meqGm8ERK6dU+V/9KRT0nFT+fRmlE/AxK/UTV/C5Dreiropvqs2oRTKPSqY0nnfXBNAzDqF3IECpiqSZpmTdFCTVCXs3UMmnevpNeNOrcOw+lzLaamWUavaZazd+K3qoJWn8VrNH3KaLpjTYqsqiIo4yhoqR6n7odqJ+lTKi+S4/1Ob1HBtf7GUVNlSa9R9+nz+s9GtwklD5FKPWa0q2bAW8kU9FQfa/SrW3qx6vf1XuM2kOV98GsjchgalSepqwwDMMwDMM41JDB1FRn3kUDKh1rIjcMwzAMwzDKFTOYhmEYhmEYRrliBtMwDMMwDMMoV8xgGoZhGIZhGOWKGUzDMAzDMAyjXDGDaRiGYRiGYZQrZjANwzAMwzCMcsUmWjcMwzAMwzi0OJiJ1jWp/5eUFg7Yl+VgFazUpP5jKa2W5cEM5iHOiDGnLnQ2aV/PEVonE67CKj/eDqdfQMHOzRvyNyx9a+qEPz4p3mwYhmEYRvlxMAZTK0Fp1SutFlUSrRBVmpfQilJPUvd4nhEzmIc4I+98Nn5ulxObpITWh8PluxJa1eAOiUCTBb+s7PHbM0/8PGnq+8WbDcMwDMMoPw52qUjfLpSKYjan7qOGUm0p7+t6bRD1CrWcOovyYAbzEGfknc/Fz+1aZDBRDQwmaDDjaDB7j3v6iR8PxGDef3/17Df84IO6q5MMwzAMo6op77XI21EPUb2KH/tyGPUqZQaTMoNZVRycwWw54tJb3vOLqNvF5QzIqno/54CzICeM+3WmO6zuw389ceO04hcMwzAMoyopb4MZRt1CXUUNp2QmvZxOPUBNpq7UBmEG8xDnEDOY3fHkd1+gzWEd4Aylvyws3lxFOP2A3CRExs9bMGrd9Hu+efWJn4tfMQzDMIyqpLwNpjiO+oZSMOUKag3VmXqJakI9Qu2q122aIqMGoi4f3hbp6iDDMAzDOOSRUX2GGkYpgplPzaeGUBpB/h21C4tgluC0007z47/Fz6oLY/HVV2NdDsf+u5lDM4I5oAOcYfR21SWCOd8imIZhGEZ1orwimPKJrOw8f1XpamT5YOoYqiWVRH1ETaVyqV2YwfRh2P33+/tlBp9Z4PRr7IbLDw5nlYen3A74BWdkbffLypw8/r2n97tJ3wxmBWIG85BG5UELwD8zLa1alZMZBQWu315+ebeC3DAMowTlYTBV9o2kRlNqAk+jllK/UGupPc6RaQbTh+Muvz+0ICB/6d+djmieE0wD49qX+UUrmMBgdF76d1KHtbPu+GbsZ28Xb91nzGBWIGYwD2mOPOvS8111GtxeWKd+A7ir/uJx847XUZifF7Btw8wWoQVnvvXWW2qeMgzDKI2DNZh1qTcoRSp958OUMVLl+xalaYtSqFIxg+nDqTc+G5KG7PmT+13QNic0ygFXFRsYERSGTnO/Tui0fNydX3/ykcLQ+4UZzArkIA3m/cOG+S+pXz8gJzq62lyHuVlZjjw/v8JJH36YU7xpnxk9+rqgwK5NAvNCg6tPuZKUhMLl/xb+8ccfmcVb9pmTz77gkmVdj314WY9TY5G73x8vf/wCEJyxM2/EX09NCE9NOGHs2LF5xa/sE7179w7w69AhJLpNv+It1YPCNRsL//jkmSxWR9ah2TDKj4MxmP6UBuzcRGl0+ExKI8iDqDOpS6kHqdcovW879R9skE+psJxzVyMZhyR/h4SdubNui7GZwXH/ZAbF/l3lCombWBjScF5ArnN/jb8HR5zzzjSnX3xGcExqhn9k1SsoOjU7vG5qYWjd2cVJ3H90/enGrDrJQ6fiv/tOVKMW50UGN/Dsl1L3V2UroE5qhl94sjPC7+9RV97CO2DDMKoJ6nN5CvUt9SG1lVIUU60m26jnqEcpGc3GVKlYBNOH/49gnt82J6QaRTDnfWMRzCIOqQjm0SNH3jX9tCeuTW7dNxY5Wsa1ivELROPktei0+Ocpfz5xs1Zr2C9OPu+iu+f0PvumDe1HRleLiJ9/IOruXO8eMO/LKeNeuF+jHvcLTwSzyzEPL+t+UvWKYE58bkJ4atQJY8c+uF8RzDHX3HnmptguH8zteVoQ8vc7QF3+OJzwK8hxjfzrmel1sred+PX77ycWv2IYxsFzMBFMLRWZSmnpx6cpDebRSj0qOI6kFMm8jNL0RH2oudR/sAimYVQRDqfbhUKa/gLeFBbQK1QHFTItTNaBweJEn9WNWbWSqzbeSJcC94W70OE550rdT1UkwzCqG2o61VrkaipXNFNom56LbtTVlIyrjGipmME0DMMwDMMwvMhMLqIUAY2gdCeYQaklaB2lPpmxlAb5bKJKxQymYRiGYRiG4UX96e6knqC2UDKX6ymNGFdXFjWd96bGU2VOmWYG0zAMwzAMw/CiCGYCpUnUFamU4byfakWpD6ZW81F/TM2NGUCVig3y8cEG+VQCNshnF8ccMeKOaSc+en1yqz6xyKkOg0gC0ThlHTotHTflzydvPYBBPpfcPafX6TdtaDeimg3y+WrquJce3P/8HHKDfG47c1OjLh/O7X5qIAqqwTzt3kE+E58/oEE+o6+7LigoPaCBOyyiWnXkLEzenh2avyNt7Nix1sHUqEoOdpCP+mD6zn9ZFj2oBUUPd8cimIZhGEbNIzNgcE5E2MaddRsu3RnVoLpoeY7T8VR6eoGiPoZRU9HN0SeUglofFEsBoY+pPyhNVaS+mIpqWh9MwzAM49DBVa+BM61FT/wz4JI6//S/qBro4jr/DLw0It0Z0NgvIz6wOJmGURPRfJdXUBdQFxXrYup8SstGHk2FUJ0pRTtLpbYaTM3Doj4G/8Vhq0kYhmHUCNSNSc391UgOh8PldIRYPWIcqsg/raR+oAZTUVSp1EaDqQtffTA7Uh0ozeckdf79w6e6orBArtwwDMMwDKO2I0+klbaaUhrUE0Np/I7WKT+H2kCVSmUYTCUkmmpP9aS6UjJ43gFGmsRTHVHVUVSGT3MueVHoVaOW9FobSrPHe1HnU80ur6Hy+s6G1L4MWtJIlyOodyn1Jfi1WOMz05K+c+RmNXbwHpTPDcMwDMMwaivyamoef4/6jZJXeovSEpGavmgSpSmMSqUyDKZM4dmUOov+RE2kNLeSIoiiC/UlpcRrFO61lLeD9FGUPqO5lr6h5JbDKHE69TWl71OmX6a0JubezKH6xqij6gDK68g9Oum6J9q4wuqsdtsC4IZhGIZh1E7ko1pQX1BaKrIfJb+olXz6U1qH/DtKwcEyqQyDqdFIy6grKRk5/dU8SjdQCrs+QglFL1+gtF2zxQ+hbqE0m7yilzKael2m8AzqZmo2VZdSRFKf1wLsCt/uCZlHmV7v8ke74XC5amO3AcMwDMMwDCEjeQelQJyilyMoBQU7FW97kFLLstfHlUplmCmNRvqLmud5BmyndlDarkilnLEykEZpWHwy1Y5S9FKdRzWHUzqlIfKKPspInkvpe/SaDKwmBP2UOokKpwzDMAzDMIz9R97wWEqtxwrsLaW8aFqiVylNXXQq1YAqlaqI1inamEv9S8kMqn9mNqWQrJYhUnu++l3KSKpzqWaLF2spmVI56NaUTKf6AAhFJfUdmlHe+k8ahmEYhmEcGPJRMo4ylgr+lURjWRQ0VKt0tZimSAlW0/bJ1BRKEUclTAn1ba6WSZRD3ux59v9plNnU+1ZTioBGUmoeF/puNXsrmmn9Jw3DMAzDMA4M+ShNpK5BPqXNrCNfpoHVaj0uc0WxyjKYGpijQTlaPP1DSoN8hKKVWq5R0UoxkFKzuAym3LGWKmpLiVHFfzUkfhYlg6loptAO0GjyhZSio4ZhGIZhGMb+o8DfS9RiSkE/RTM1FkYDfxTYUzBPc2FqRHmZS7xWRnOyzJ86i95FqT1f/SwVgdxa/Pc86izqTepwSlHNhyk1f2uQjzqSfk4dT8mQXk8pLKtRTOqIqumGNJLpQup5SpHRLKosbC3yqsTWIt+FrUVewdha5LtxqK1FfuRtT4xKr9/692ltjyqacL3KYXXqdKL/d/f93GDtnOt/mjJFEaB9ovflbwbUj0poGLQ9vZkr2F8TWVcLAvLz/FYunrZ68YwZOjbVJl3GPnEwa5F7aUQpOKgAnwZQy4NtpP6kJlA6L8psNa4Mg6mIpIylTJ8MoQxkHepb6m5K0U0ZSS0/pAvyMcq7cLqil9pJGrWkHaR1L2VMRR9KczFptLl3wI8GC+2tpDGDWZWYwdyFGcwKxgzmbpjBrGgO3GAef/2jDdODAq/J8A+8tzA0utq0wvnnpQclTPrlis2Tf1HgZp8vgmHDhvk7Y2LiogPDNMai2pCZ6wpy+eWu/P3rr5OKNx3KHIzBlDfU3OWqo5tTGuPinWBdBlNTQk6nNJuPIpml3nxUhsGsbpjBrErMYO7CDGYFYwZzN8xgVjQHbjDPv+LGuEUN290yr9WAGxCjHmPVoWpmGtLX0J48+T/8/KFGDJc22KNUBo8eXd8ZGnN/eufhx7gdcDrcVT82wu30c0dtXdkkMCfj9N8/fOX74s2HMgdjMNUsrubvE6gbKU01+RClcTCaZlJzmz9LabC2WpXVrfE/VMUocsMwDMMwilHzntvtcnuMf352NRLvYQ7AvNfPzPQvDA6Pm9f/vBbzB1zUfN6AC1pUteYPvKhlVtdhAY7GzTXdobFn5A2PptTSPI7iyeBZPVE3CpIWvnmK0tSQGuxTKmYwDcMwDMMoNzyDIFzuQk/kvzpJhrmwOkS7qz0KoWswj5rDdThLhtT1XAOt1YpSZt9cM5iGYRiGYRiGF0Upt1Fapcc7z6WcufrU9qUuo7Ss9y9UmV1bzGAahmEYhmEYXhSV1OBsLXSjfpcylxpBrukgtTKj1ifXJOxa6tu74M1/MINpGIZhGIZheNGI4McpzYWpCKXmJNfURD9QmmrySkr9LzVfeZl9DsxgGoZhGIZhGF7URK7lueMpRTM1PeSL1InU1ZRmgJHp3OPsAGYwDcMwDMMwDC9qFtciOBdTF5WiC4qlSKbmxywVM5iGYRiGYRiGF82D+QallRK1gE1JaV5USXNjahnJUjGDaRiGYRiGYXjJp7RKjyZRv85H11Da/iGlpb5fpTTavFTMYBqGYRiGYRheNHBHEcyXqVd89Br1HCXjOYvSCmla+rtUzGAahmEYhmEY+4oMqAYBjaSitKE0zGAahmEYhmEYXuQNj6HGUMf76DhK65NrcI9GlGsuTM2PWSpmMA3DMAzDMAwvGuTzEfUV9YWPviyW1iHfTt1LbaZKxQymYRiGYRiG4UVN4BpBrn6Yb/roLUr9MjXQ51LqR8qz9HxpmME0DMMwDMMwvGgln9upG6ibfHQjdSulSdcTKBnNWKpUzGAahmEYhmEYJelJnUydSZ1RrNOpc6iHqSeoCylt70DthhlMwzAMwzCMMuh9+eUBI084/fhTz7rgnNPOuejc6qJjz7r0/CPPuvw/xq4c0Eo+51KKVGrOy48p9cmU9FjN52oiFw9S6p95CRWiDV7MYBqGYRiGYZRB3NaCYL+IutfM6XnKczP7nPXizN5nvFDVmtb3nJeSmnR8zj8sbFBxMssTf+pRqi31CfUA9XixHqM0yOcnSmhdckUzp1FB2uDFDKZhGIZhGEZZ1KPjCo8I3tRmcPSG9iOjN7QbHlPV2tTx8LoZ9VrU9QsMDixOZXnioBpS8yhNrC6zKZMpKWL5CPUDJTTw5z7qWypFG7yYwTQMwzAMw9gDbrfbhbxsVB/lAIUFLgcTVpzE8kRLRf6PepLSYJ6SaBDQbEqv21KRhmEYhmEYxl7RNEWaliidOo3Sij2+S0Lq9QXUHdQmbSgNM5iGYRiGYRiGFw3yOYV6nXqPUj/MqymvyQyl1Ew+qvhxqZjBNAzDMAzDMLzIYGoezEhKfS6nUpqKSFMSCQ0C6kdpXswG2lAaZjANwzAMwzAML/KGnahfqJeoe6gt1NGUyKW+owZTUdpQGmYwDcMwDMMwDC/qY/krVZ+KoVZSGtSjkeWKanoN6B5HsJvBNAzDMAzDMLxoZPp0SoN7HqKupLSqT2NKTeavURdTf1A7qVIxg2kYhmEYhmF4UR9MDeppQp1FabDPsZT6W2r6ohMoTbR+P6Wm81Ixg2kYhmEYhmF40TyXT1PnU5qmSOuRjynWicV/b6XmU3pvqZjBNAzDMAzDMLx458HUuuMzKZnIppSayDUJ+0YqnnJRZWIG0zAMwzAMo3bTgrqqWF7UHP4V9Tn1KqW+l3qsZSHvokKoMjGDaRiGYRiGUbvpQJ1Dqd+luIjSgB6NFH+COpVSf8xnKUUxtf64ttlE64ZhGIZhGEapxFGtqYWUJlK/gdI64/dSj1PfUIpm6vE11CJKEU41m5eKGUzDMAzDMIzaTVCxUil5Q0U0f6PmUuqT6UX9MZdSX1K9KM2LWSpmMA3DMAzDMGo3mZRW6GlDyVAup9QUXpZPdFCaokjvKRUzmIZhGIZhGLWbTdRWSv0sm1NaHnI4NZoKp7yoT+ZhlNYl/4jSZ0rFDKZhGIZhGEbt5l/qLUrmUU3jj1DdqUepv6kp1NTiv+9SGnWu5SKDqVIxg2kYhmEYhlG7yaY+pc6k1lCKWq6jkimNFI8uVhSlfph6Tc3pZU5VZAbTMAzDMAzDSKO+pi6jjqGGUTdS31EzqD+pl6lTKC0deTqlSddLxQymYRiGYRiGITTAR/0xV1Dqj6k5MK+jtESknj9EqYlc5nM1lUOVihlMwzAMwzAMw4sfdQn1ALWEUn/MVZSM5xXUekor+2gy9giqVMxgGoZhGIZhGF68BnMe9RQ1jsqitlNjqVuoH6g7KK1RXipmMA3DMAzDMAwv8oY9KPW73EBpzkuZTv0VmppoIqXpjGyQj2EYhmEYhrFPaNJ1Tb7uu4qPF634o3XIEyiNPi8VM5iGYRiGYRiGFzcVT3WlNC2Ri5KR7E1pTfJllCZg1wAg9cssFTOYhmEYhmEYhhfNc/kYpZV6dlKKYmZQmgdzFLWYOo36kNLURqViBtMwDMMwDMPwIkOpuS+1oo8G92g6oquotpSimudQ31NlmkthBtMwDMMwDMPwRX0w84oeIp/SCHIZTQ362UEpyrlHzGAahmEYhmEY5YoZTMMwDMMwDKNcMYNpGIZhGIZhlCtmMA3DMAzDMIxyxQymYRiGYRiG4SWAepn6itLSkPq7J31NaUqjk6ldmME0DMMwDMMwvGhZyPMozXWpFXv01ys9P6nEtlOo06nu1C7KMpiRVBcq1vOsCK1BqS/6mHqNGkoZhmEYhmEYhxZaY/xZSnNfhlNhVCfqDSqHqktplZ9QSqv6rKTaULsoy2D2ohTuvNfzrIgnKRnLcylNuPkOdQZlGIZhGIZhHFpokvVUSmuS63EK5V17XI/1mp7rr+bK3M1TlmUwG1EdqMmeZ0AP6kxKDnUgNZJKp66gDn0c3E1+/oB/IB8rkFsa3O4sfo/wCyh67Ctt8wSCfdB3+3O7PlupKL1+RelyljgNlMeS6Vc6i178/3x6tiuS7gtf1zbP56ky99eBoiVS9RveY1LWb3CbXlc6fF/35tmzvUS+d+0PvlYlvUeYTu++LZknb9p85WXX/uY2fd43Xzq22kee/PJ9FQ7TvevYMD1lHRtPPpWm4tf12DdvktKs93rxfC+3aV/4bq8MlM7Sjo3SVDLd3rTpj/fYePLiRd+l41mcZ+2rys5PSTxpLd6/u6WV+F7vnvTqdc8H/v81P+o/x4WPfT8ned5TgXiOk/Y5f8uzX0vBc8yYB6W9JN7juVs6uc2bT/3VeyqD/c6LysbibbuOC1/bLb0l8+J7vCoR3zSWhtLlLUN2wW36nOccVdqLN3so3lfaF548V/B5VhLPsSpOr+8+9aS3eLvnNd9j4cWbdp/Per5Px5550fbKP1Y6mdZTHSm1aHvRUpHaxoThfCqIEvKEimau8jwrprTcCs3grsXN1UwubqaaUu9T06m11HxKJvTQRSeDKx+N42di8LuXAuc2Q8DWhdz12jU+B9s/GPWTN2D4uxcDZzXh6zw2V3QFxoQBJ9WhuN/1+ObBQIF8eTGBIei34Gu0vq4z8Or1QLiOTwWjk9RdiKDkdRg17lH4nxoDv1lfw+niIddFGRSKsNWz0PJaHtoTeV4p/Ur73J/5Wghap6xBt/eu9GwLOqcJjvjnDfi7Cov2VUAwmu1YhhGTXkD3h48ELu6AwJ3L+aPFBV95oN8pyEb71X+h51MnANf2QUDqOr1Q9LrgRdk4Ix6xr10C3DIYARmbij5XmIsRfz6D8PObof2tvdFi+of8Lt6Y8eINzkzEEd/cDucp0ejz2JGIXvEHj732SVmXSHmi86wA0dsWY8SXNwGnNUDAun/hcBcUFTIsW/DNk/9/Pum4nBjBe8YdvGdMRffJr6HlTb0Rclo0Or50JtokzGS6dZzzMfTvVxB1SRu0vqEb2kx5k+/n+VdReaKZzSvIQeMN/2LgGxcAF7ZGQOKS3a8XHpt62dvR7Mu7gEs7IYDnkyetF7T57/Vy1yjuF904E1ceBs/7Al0eHoUBH12DtroO/b1lWwXiOd9yELluCoa+fzmcJ9cFtrLcDeBvh0Qi5p/PEXdJM6aXx8N7vSQwzzpumdvQcfq76HR7f+blaCBU5TSvBW4f/teziLm8vSefrZ44AT22zOa+qYT8lIbSmpWItrM+Qbd7hwI3DgGCuf9FYDBavHYRws+sD5zAPOq43DOa11I6/BKXYvjnNyDwjIaIvbwVOv/yOOrrWpMh0uFOWAzwetqtHPnx1Yor51R+pcWj26RX0eZ6Vl1PsP4r+VvFZW6ra1nmvva/3V/nse6z4W9EXtYejq8ehJ9LARsXItdOQf9nxnjyMOCFU1CHZY/KoAotGzx52Yjuk14pqh+evqjUvPSf/xXz0gl440bagLoIzM9C58XfYfCb58GPZXuPB4aj4aIfPdePyv3ItZOYl+M9eRn44qnMy0Qey5yKzYsvyld+BuqtGI9Br50DnN4QyM7gOaNCrhjWIw13rsGwN3n8zuG1pfpF5yjLrt6Lv0e7Ow8DHjoB/tnbir5P5CRh6MQXEXVxa7S7YyA6zPwIyEut+HwVlw8R66di2AdXwO9kHqMElmk8NqpvWq/4HX2fPdlz7gecHYvhsz9CYAGPhTddvFYaZW1Dt2/vo11rWVReknrbFmLwb4+j8bVdEX5GDNq8fRnqp9C7VdZx0okP8ET3GEee/J7mcRVgrHQxjNJKPu9Rk6g51MMUM45fqV2UldoF1JfU3ZTMpprFZS4nUEJ9M5tTcriHLjQesTvXouO2pSgM4AmTk4nWqVvgpwrT62d4gsSmrkejv9/F3z+N5UnFk6eQxuBlVvJfbOFe3I7mL4zH6AuvRZ/DRrBSiin6HC+MNptnYvmXr2LNhg38Hn6h9zsrEv5uWE4a+q6ngWEl6c7PRYvUrQjLVyHDBPBCzkzagfUprNg/YAXxaXxRPnofjzabZqPuN09gey7z+OFiuB/7AbkLJmLIzPcQSDPTddKbaPDqldiyajGSz70TePx75EWzEi3PjPFurtWWxWiRshEFNBgB2WlombbV5yf4wM8J18QvUTDxa4TyBqFZxg44C3JpqB9HeFYS3E/+Br8rn0bs3HGI/vY5RHDb4b8/Df/QcLjfXYSA4y9Fcxq6yH9/YEWrricVDPd5vbQEdN88Fy4VTHlZaMXzLEDnEY+XIysZ9V1piDv8VODbFOAzVuKfbQbqsNLPyUBKo5ZIv+ktBL4xC3lN22P13WfDSRNz+LgnEJWyGe4Hv4XzhtfQcPk/aPgxC7IKylOOfyjaJK5A+8SVvF6C4WDaWvPccspUeY5P0bFxz/4NhT+/gwAaaOXTc0P2Bu9XPddLIlo99wtGn38VevZnORYcDWdOCvq/fzXqLJuKnWOuxIwxt2F1fZ5XutYqmHxe3xEpWzBk1ne89+KxUeWg9ArmJWnDGiRE8d77SxaFn/OY6HppzJsznqc9Fv2JdluWwRFE45in60sf4j/hDbE1rhNyHvkJjo+XYmN4PSx6+VbeCPFGqfIqkP+H11HnZZPRKX4+HMHBTKtavDyJ5R8/bJg3AxnnsCr4KoH55LV277fczrKDL2/vNgyFb8xGyH2fYuvkX5D46VM8n3ne8oYpOGs7WjdvBr93lhYd2y/4+aN5o56h1rQKwD8A/eb9gpZJLE8DaFhYtu2Gt8z94hWs3cj3OJlH7zFhma7Kfe5DlyNt2ybE5aYhmudn8MK/0eLjexBw+JmeYxs4+AQ0/fA+hKzkDYGu1YpCeZn7C1okbWQ5XVZeZmCZJy8bmZei80bHJCW0DmYffSUK31uCkOMvR/OfX0Hk1K8RsnwaWn5yP/yPONuTl4BBxzMv9yJk1dyKzYsvzFfs1lUYuGAcy9vQ4nPNB92Apm9C8JTPMOnX7zznkQeWkZ02zkKD7CTks14Oy0z2lOvKt5MG9PC/XkUUyxLXwz/AefYdaLdqGrr+SwvDcqhCoTGuyzJu6MxvuQtVPuQXlw9UYDjSo5thx5hrgE/ove58G5Of5I3AmslwKHjBvPrlJ2PH+Hex8KMXEIDCovKS5+KOsEaY1eUIJDz2O+q9OAkRrL8SWa7rhq+S0I5Xt0i6eDxHJVE7qQcptWyrG+VLVCuqG8VCweMXFYDcRVmlmSKUN1EsDfBJ8d9bKG0X2oPLKPXTPHRhBbalfjtMGHg5pvc5E/587vBkvRie9P55O7HtuxexaeJP6HXDY0UnmN6jCIcu2rBQbPjzW0yZMgHxw84oMp8iLwWr7z0Hrbv0RItufVg7l7jQKgpesJkhdfFPz7Px57BrUMjKxck726JylqdDTjJLqA1wKzpUj+dOEAuBIOaDefGbPwExIYGIOfI8ILo10LAt8vsfh4SfPkL3mZ/AMe17rDrsbCy/8j3EtxjKz+/W37d8YEG7rklv/DHkGizqdBQCePe42zFhxd5z3rfoH8Ekdu4DV34eyyAHb+Dz8OeHr2JOXDfkRzfB0o6jMT0gDqkrZiNn6V8Y//Wn/L7hPF4xmNbjNMxPKUAWCyl/RWTUPFGR0ATvoEn5u99FmDzwIjhYQDHFRceE51jz5E3oFkwT2r57UYGpY+KpEJjviMbY2OYI7GjUFakNO2Btq2Fw5GbCP2UT/vrwFcxq0B659ZtjVbuR+De0FXYsmY6Anbx0K8DIBOdlYGOjLph42CWY2fNU+NOM7X5sgtBx6R8YXLAd9XsP5amY//+v77peQrD2188xddZ0bBp2uucGov+K8YgICMDfx92DLT1OgTuyKdyK9nmNXgWi8yu9fiv8deLD2Nx+UPFW/i6PCzK2wp2+Be5g3tjH0GQq/bpWVKyy4pw/4HzMGnk1j0vL/7/uBdO9ot0oZDbogDh3Hurxhq/QGYT80Hp6seg9lQlvaJb0Ph0zRv0PKbFti9LqOflI8mq4+TrqxAGRDYvyGKAmuwC46nfAsg7HojCiIda1Oxw7o2gmMxLhzE5GKG9Ye/MmsHnXfnCGcf/oc4E8bz2RqgrKI39z5rCrMW/YJcio14T5UFnsg8rce85Bm2690ZzaVeYyr87MnWj2/GXocN0jCGzQhHnOYbnhZHGYhPXr1iIvIsZz3W1j2VHIj8jU7NpHFQHLuZnDr8H8oRcjPYb7/j95Scbqu85Cmx790bwL63rlhbs1PyAUCS2GIadJP97INMD2uA5YmZhM07wF2WmpnrzkF+dlu/KiskZ5qSx4jLY0642JY+7Httas93yvYZVJjgLs+O51ZE34BgMvv53vL76J5Dm5jGXb+OH/w7oW/RHI7/GUHfy8K3UzJn74Mn6P64mMBq2wovMR+Dk3CIt/+4qfVzfBCjxQLOOS67XEnyofOgwuPrOL88RjllivLda1GYng4DC0Zt3qKihAXmh9uNUNy9+JqJ9eQ7vE1Wh6+X1w8RgWlYdUeH3kNuZxjWjguVFvHB2NHgMGs66otGOlhGjN8VHU/ZRMpaKTGn+jEeNal/xWiheaJ7p5FsW7rt0pq5Y5ltIX8pYcl1EKhcrBetFj3YbKuR7i8JDzxHfzjnF3eNL6+aHuty+gRWYiIu9+G2mOEkaEZqfjykkYFZiKJsNPwrZYnjC8O5GBGPLNgxh0/rVw8y4y1ckC26WIdOWhPLlK5omVZkxWElpm8dxJ3gq/EyJw2KtnosXyX3l3lY8Vc2ZhxpZEbG1I48n0uvgdqaxcV65ZhcJJ3yA6sg5azf0edS9ojjoXtkC/L3n+pfHuupxxO2i/FG0taZL0PGMzdv7xMaYGN8WK7scjgAWRW4UYK4tWrVujy5blCOa2OqnrEUpzEEoj0LYwE22aNUXHDQs9F0SDHcvgn5uG+jQ3DbJYQOm3KhydZ37/Pc/425Gs4LctW4AFr92L8LPqYdjXt8Gxc6XnXNIlrGOpu+FQGp56CXNpvoKRz4KtZZu26LJtFUJzMhGRvgnhaZsQwgK7RTqPb0XlSWnRV5d2bLK3IWXyl5iR5aT5OtdzbHaD10vnZX9hVFguGg07CYmNesKZlQb/f76nX8tA4dU0BWPC0eSjmxCbEe/Jc+XA843Xhs674qqDm/zQJG0LYl3Mw6LJCD8pCoM+vByNN0yl+ZBB407gOeeWEfXs612f9OyLNltmI+yG3th0fg8Er12ILsNGc7tMc/F7Khum1aX0ljgtOrDyCw6mOXzmQrS+ui16j38cdZNW8f0q64rKRpUb9bbMR1jaZhSGN4SrThNPM2Dw1g2Y+N2nyD8jFoc9fxIarPydFTLNaslzvDzx5EHnnk9GuP8dvFY8Ze4F18J12HFIU5mr64dJCU1PxFG/P4M2h5+CdbwxyuMNuI6hKycL4QOPRMwZ12Lebadh0OvnYPXNJ2Dn6Ivh6kBzpKh0hVFUZumYePLiPS+K8zJUebn4BrgGHsO88DrwlAVF6Dz1fIb7od6W1RjUoyeateuEsL4jEX3qVbvysvLmE5F0zKVwtevpMX6VBtPnvZ52gzch7ad8ipEhuWh+7WPYGhzFzPz/BVFUZxXnjTtEt+FwFyCQ5Z6LZi6nUTe4giLgprF28cY7gjc7bbYu9ezHiqVEfrxJZvkUk70dzb++DzmnNsKq525Fh0c+hn/jTsxrGLpPeR+DXTvgPOoyxDc7rKjc8OIfgoGzP0WLm/tg3fWH49elq7Dg9LuLA1iVijygmr+PojQ10buU+o4IuV3dAUhK/H9Kr7L2fASloel1KJ25JT+oYem8wnC851ltJCAYPSe9hf5hhXAecyW21e8Mp2+UQjgKkTRxLLZkZiOj/3E8BLwYaGiGz/oAEQGsZLuejJ11msKv5N1pVcF07AxpgHUn3AN8nQi8vxRB/UZj633nI3/+XzxbXAiiQQnzNPf9f+Hg4AU8d9oU5BYUIu3025H8xkIEPPYTGvi70f+rB4vukD2FfgXj54/eXz+C+t0HolD721VUEHl+PzgUa277BGvmT0P2ua0R99S5aLB+AdJDY7C07ylYfcUL2PDjeyg8tT5afHgXInduxpb6bZBQt7gPUFWRn4tFTfpjyc3fAF9tAx75HqGFeRj01QMIyE7nMZGB4b5158Fv6tdoNPNn9LrvdbiDIrFO+V21BJkXdkDsw6eg0eo5yKjDgq4hCzifCqlS4PXS9efn0bRRLAoPP3fXsdmF53wqQNKfn2MLd3dWH/XzK0Budib+/fM3BLXqCrw+B83fnIys5XOx5T2VeZXVR7YUeAw2RbbElive8lwrzpemsuJoh4SbxsC1dQXfoLz9/zWyG9z3q2L7IPOZfz1NZ86L7kfLrcvQ56fHPCa7WlB8aJY3H4yc1xYAY7cj4MbXkbN4NpIfu5T5z+Cryh+Vl4rAt+9C5y7d0IwGBjm5SAmNxoRj74X76x3Axyvh7NQfPf54E42X/F0UzawseHoE8gZt+KwPPWXuvG6nIMlb5tIkR6buQJ8lPyDfPwh/DLsO2YpGu4uudxfLkxCWA11SN2Ho+dciafhZGHzy+ei5bDJCt6lbU2Xd4BTDvATlZXrqj7AAP8ztqrw0gZ+vMdmFA4FJyzHrtfvwe1AjbOxxBCK3rEGX9M278jL05PPQfekkhG3fWPl5KYlfILot+RFtE5dgc6uBWNLmcE+L4QFDY5rBMmdDeD3P4yqB59iOkIbYcMqDCOd1PvTSm1H48SMo4A1Np+Xj0HjbMizuMAqLu7KsKyhh8Pl8ep+zsf7pGWjx6Jc4tmVD9Pn9TU8dV0moLT6N0s6TQfEaST3WCeeVXt9t7ktffEtnhTrV5s4SAHdR+oGHqD98xFtQz+s/UXK0GlVe+2ClFpCyGgvGf4Wf33kRq288CjmnN8HKl2nM1EdLHZc3zEOX9VPQeOcaJMR2xeZm/flBN/Iy0zDxyZvw66fvIPOiDoi/uC92LJoNTP4SuGkw36ITrYyKqdLg77PwLQyt52m2zQkIgyM5Hh26dkX3Fs0Qkao+j0V9X2LTt2HIyKMQzDNpRVxnbI/r5uk3l16vBWY36oQZf/xSFEGsyCzJnPA3Arcvxtx//8aclx9Aymk0hh/fh/Qtm7DxgfPRYd0kOOq2xpo7f0X+d2lwnHMv2vYfhna9BjK99VHQYgBWPTkD+DYJjpHnouewUYht14MXdBi/u5LN2G7wTl3ZUx4DQlDQUE0uffHPn8xHLs8VPxlMN1rN+gbDNk5D6OgLMbcD7/u0z+u0wFoa09xvmd9Ln0CrvoPRqd8Q1lLRRa9XGrxedi7HkplTMPOdZ5F4bkfg6fORk5GBVXefg44sbBWV6bp2MhomrcOmxj2Q0KS3p4BW8aWoxZLm3VEQGoUNrYcgKbol/LKTaLCTio59VaLf57WSFtMSk/ucx8S6EJi+lfeWTPse01b8WkRDZHQYgoWOUMz+lTcR/pVWgewjTKdMPA3IiraHY0nr4XBmpyAwU1FwvlyQicN+eAy9msZi87BLsLERr/9iY+A5Z3UDFNEI27qOwIzlq5CwahnP40rMI5PuKXOfKCpzsy5sj42eMncOa7JPkXZKI0x++jZP9xnXGY2AY2jwNy5D/C+fw//jBxHy71f4aco/mHDiQ1jW4RhMPuc5/D5tBtLmjYNfzs6i/FUW/KncdOXlZoxjXrIvbMe89MOOxXOBiZ8Ctwznm9RXkxdN0mrEPX8ZOp1+GULG3OC5yU6c8iV+mjptV14mnf0c/vh3OtLm/1b5eSlJcCAWfv46fv7gNax48Hxkn9YYq157sCiyypt+bJy/65Lx4nnq8ENeOOtbhz8Cty6CgwbcPzUe/ikb4AoMR35YA76pMsu6UmDZlhHRAH/3Og+rVqxA+40zse7l2zDu/Vew5p4zgSN5PTx4MvLz8rD8rrPRbtGPCCzI5vXD40Hjndm8Gxb718GsX76uzPJBlZ4G8Gigj8beSHqsbfJ98o5qQuddsSfKWSq+BnMTpcE7GiHUmdLxUye6ET7SiCK9rtFE6n+p5vPaB0+Y/LA4uB78lYYkmUpF+Gdr0e66R4oiEIo0tRuE5LGvIaBRc4Qfdgyv++wi8xnFE/4bfYaV43epaPHOv6jXtQ8w9Azguanc6/L1VXRB6ITOSYEjcSmQvBZ+WTsxbMZ76NysMZyN2sPRcxTSU5KQ+OcXQHYisHMd8udOgKPLYAy95l70T92AOosnAlnbEb5xAfpuWoCR513F+omnWUUaGo+BdSAvuh3cr7Eg0jH5jTdXZ9+LiNgmaPbAR1jekoVvfqYnXwOWfIedL92Af3ZkYMfQ03hssorzvRzD536KhU9cg7mxXZDeieazZOf6yoYVe/SO5ai7bRHTmQb/bavQau0cHHnuVQgMDedxSEbn8c+j8/K/sKHX8Zgx4GLWqFm8eN1w5GcAKevRZ9mPyHz1JkxevxnbR55TBXni9RLRDK7HWT7p2PzK6+CmdxEcHo62j37Kyu5ouANDkfLliwhq1RlhfY9gXlmxFBYipE4URl92E7ov+gvOtER0XvEHYnesQGFkY+RH8p64kruW7IKVsSNjW9G1krYJEUnrMWL+Z2jbviMKG3Qo6sNc1jlPw9Zu9V8I28bP5rDsSFiJ7oEu9Dn6FJYRpUWjqoDiytyRtAZIpCnk9dF2xZ8YnLQADTv1RV5kU/jvXIthX9yOun5uTB15PTbH9WAFz2uJ13sgz9XGG6Z48oe0LWiw4C8MO2wImvccwPOzEs8/7c4oGhBPOe1b5vIGRmXueL7ha5qrbyhFW39l2pp1RNPjeJ2cczs2hjdGBG9k+qwY78lLW94EdWjSCIENW6HQP7Riy7WSKHYUTRPsm5e3/0E99cEcwfQ++zevByeC10xBmyfPQcPDT8X6AeciLSTa02e5ILwBIlleePPSrjgvAQ2qIC8lyWRZdS8NlPLGfEV+uhptr77f0/LhaU1rxpv9/yRP5T6vwzpNMPTU83DUptmI2LEerVf9i6PDeMN61KlA4O7N7JUG0xXA+tB/C81/xlaE8aas3yLeQDodWNGoO7JfnMW8pvC84zn3M8u6+79FQGAgOjz2GVZ0OxHN1/2LcBpmT/mwZRW6+Reg7zHMT+WVD7pLVAs1C2McWSwFFQ+nFLFU30xNa6CO42W6Xl+DKTSvkYqWsym1gWjuS33YV3pdX3wB5R30UysopHlcUycWhbqj9z1neQJnsUJZX4cFWXGTZZ/lPyN9yQzMrNORd/Vdi6IxJaFR3RwWg+TQOvxMcYle2fj5YX1kQ09zgiqGJjSVQ6d9gab3nwD3hR3hWDoda659DYXNu2JZ08FIOuk2NNFUN6c3heO2YxDcdQim9r0Av4+4Cck9j0LQdy/xrGkO57NXIJ0F14TDr+WdWEUZTAeyaUzWRbLQLe3ruUszg8I8+VP/lvYbp8HxvxFw/fQ2Ai+6G5mXP4+k8BYIzUtD2wU/AlcNBuZORNCDnyBp9LXICIxhgV2ZFX5RJtx+/ljL8yxPzSFUk8QNiHvzJu7XJnDce7JnwMHvx97FO/doDPj7bST98A5++vZLLHqQ5vKEMARc1gkdVv+JDptmwnnzUXCPfRGBZ1yP7OvfwI6IFpWUJwcKAoJ4vTQqGq5UyvHJDQjBWh070pcmOHnpLMyI7orNDTsWXS9MZ3ZwHYwffh0KgiPguKY/nG/cgoBTrgIuYuWTp2uqIs6r/5LP61rXvtsbQXD6o0NqPAaOfx31bx4G13WDUJi0Datu/RiFUbxPdzFdvL4TQyKxNSzac23tSiqv9bhNSxB8Pw3lGXHAm7chvnFnzB59/a7oX6XDtO4MikCCmhSV1mIGb5qLru/fjoAL2gKv3oDkDgOx5bLnEJqegsHfP4YpP32FXz55G8mX07CdFIn6L12IxqnrEcSb6Y5TeCN6TivWKu3hv2EpZo64AhvaDuFxY4VaUTAfW0LrIjGUVVRpZaq3zA0po8zVMWJ5tSWM3xFUF0Ejz0LDG56G86c3gHNbI+anV7HlnLuQ2XM038hzgd9XYXjyEo0dyotGvJdEeeHxSuY55smLWrm3rEfOrSdg9do1mP7ivcg4v13RFFEfP4jg0eei4f+eguOH14ry8svr2HLuPcjqId9QwXnxhXVBDuvSdSwbPC0wJeHrGSwbVG6X+jrzmso8bwyvz+us0NPPefIJdyHZPxyOW+l7PnoYq9sPwaJhF/HCrcBzbRduFBSXDy7Nw6lDxedN8zLRk9dAgxsHw3VxB/ivmoPGz/0IZ72mTLf2tbdA8Jx0xeUlyxh+tsnmpQh58PSi8uH1m7EptgNmHf2/0n1ExePJEaWDISkRMyi1assrKkxcKqWctR54ZD19MOdTMpqHErdTct1aiUidpXZx6o3PhqQhe/7kfue3zQmJcuze9467SgXvbidGSbzv0eeKH+ui3aO54vu8BV1pFzgNUqd53yR0Wj7uzq8/+Wi/R+2PvPO5+LldT2ySEqqLsRRjwZP5P3nypKc4XUp7yXTJMPqm2Zs/bfN+Vt/n+azP94qQCMQt+GVl73FPP/HjpKma+mp/6I4nv/sCbQZ0gFMD1/jbSktZx8STHt/X+dxzTLzp8v3Mnl4rA+273CRExs9fMGrd9Hu+efWJn4tf2SeOOWLEHdNOfPT65FZ9YjUF1i5KHhPPLmXaPA/Ibvuc273HwhfP58n+5MkvEI1T1qHT0nFT/nzy1v1eCvbk8y65e06v02/a0G5EtKKoB3ZsfPLmi/f9+5oXwUqs7s717gHzvpo67qUH9z8/Z19wybIuxzy8rPtJscjV8SlOo7dc2LXflTbKk7bi/e6L5xjxr/eYCG9+vJSVb1/8AhCcsTNvxMTnJoSnRp0wduyD++VGx1xz25mbGnX5cG73UwNRUEYU0ZNWpm23PCqt+kv2du757gPfPJaWP77mV5DjGjnx+el1sred+PX77ycWv7JPHHnbE6PS67f+fVpbGqTdymri+7v/oUR+SuI5D/l312vF75c8+fO8WPTSbvB1frb/d/f93GDtnOt/mjJFE/TuE6decWPc6gZtbp7fvPeNiKYp9JwwxexvXlR+lESvedJd/P695kXwPenrgS+f+R9+/eQDblCfvH3iqCFDYjPiOr78z2mPn8ybMUeZafe9nv5DGa979ofSr+/0Sbu2e/dFaeUOr59+a/9C3S3Lzhj/1B1fFW/dJ8ZcfHFEXkDdH/4acdOQ/OBI/9Jv0kumtzgt+7K/Pe/RZ4vT7X3uZdfx80H92hf9WNAyft51P77+hJZvLAkdKZpRn1Gaq/JAUd8L3YWoG6Um8l5Eqblc361go4xmqXOP+eTA40w1SaOavzX3kYacay+qzbYsBVG1BB5cz4lTysmxC+97fB6XPCn+A1/3nDw6saqA0vLkuRCYHk/6S0mX97WS+dNjXSCe1/h3r3k/SDy/V0r6vfzn9eLnnjyV/MyeXqtkSuZJD3ftV6XR9zWf7b7yfIjS46rI0wEfm728v0qPT3EavChNHhUfA0/aSsHzeonXvPnxqqx8VzbevHjxzV/JdPpu3/W6Tz5981jZ+VM6fNOyG8V5Kut1T9nl+5rPPvBsr+Z58e5zX+3a/1Wcl93gbysdZVLG6578anuJtHvz5flMVeSrZHqVBmpf9rf3WvG+7nvteD5bxucqFplHmdMfqTuocyit3vgKpeDj0dR4qsyJbX0N5uuUZmfXF8ixapKwvWkpZRiGYRiGYRwaqC/QbdRp1FOU+oQoUqnpK70Dwm+gNBC8PlUqvgZTE2cq9Km/kkYNybmWpXHUn1RNRLFrb94VufW0KSRuWlNK24JhGIZhGEatQV7oVOo7St0jNFJc84up/+UWSqZTI8gvp+KoUvE1mPdQmjj9Q0qRSY0W0rqTZekYStHOmoZizdoh6pOlkVDqWyCNnjnu01EozFfnPsMwDMMwjNqIgnBaDnw5pSZwX68o1N4voynTWWZgruSHSqIPqq+lTFdJaUFj/d0X9DuanF1t+vo+Jd6LXtP2usWKpvQeod/X72h7RPFzLwrh6jW93/u9+4I6OnSiLqRupK4v1v/yc7OvdhQWRDl29RQ2DMMwDMOoVSgQp7XH5bm8PlHbvI87UldT6ou5T30wS6LBPopSPk9pgnWNGvJKTeP/UN9Qe0O/ocS8SSVTarP3HdYul6ztWymFYZWpaylxGKU2fw060l8tYek1knqsPgF6v0brvUzJhO4NGVM172uaJeVPfQuko0+89vEx7qDQTe4q6lFrGIZhGIZRxcgDqSW7JSUvqMCcZhTS+JzV1DxK3u1eKp4qlbIMpkaTa1Fz9bU8j+pK9aM0AbsmX+9F6Yf3ZRoGjTTXJJ1KhNaw1GTuWoLSiwyjwq36XkU5FT18htKk7g9QMp3qVKoZ5DW1kB7LXD5IraH0XXqvMv4spWjn3pArLz1K6S65Gq9hGIZhGEatQTMI3U1pMI+Cf/JuahLX/Gaas02BRy0XrmBdmSsnlGUwe1NqNta8fjKTg6kkSiv3aA5JTa45i1JUcW9otLkSo+UnEyhFEL2o/V6/JbcsY6fmbplM0YPSfJyaK1GDjt6mZCZlRBV9TKHUX1Rzc8lo6n3nUnLbhmEYhmEYxv6joJ8mU1cfTHWFlLm8tPixVvK5idI84npfmZRlML39GjV6SOtObqRkFBW1FDOpJZQmLT8YlNjGlMyrwrHKzCOU12jKUHpnoNbrmlhYrrkLJYOptTCFMqn3ybDuqdnfMAzDMAzDKBsF/NTarJZidUVUF8T+lBf5LHV1VLfEMj1XWS/IvKlJW9FCoeeKEsrcqalc67u1pmRCDwbNu6nh7kqoBuzcQl1MKUIp86kwrbfJWpFPpVfLU6rPpjLm29Su1xUJtf6ThmEYhmEYB4b81OPUNVQrStFLNZcPooS8nyKces8+zYOppm8ZPa1ouon6l9JM7V40e7v6YGqQjwb96If2a7mlUpB51O95m821FOJ6Ss5ZEVM1jSvCKYZQ6jupqOUCShFOZVyoH6cGEikCWkWL+RqGYRiGYdR45LWOp36iNOuOxtEo6CfDKeTP1MKtKR41ZqdUfA2m+jOqT6X6S3agnqbUb1KRQg3U+ZpSk7j6Xiry+Cp1P7W/qDnb224vF6z5No+j1NdTv6lmbjXBj6XUDH86pfkqNaHnVEoRzC8pRSrPovQ5vT6MkkHVWpmGYRiGYRjG/iN/pZZiBfzk1zRz0FyqBSW0Ta+rlVuerVR8DeYySpFADZT5nFKUUFMLKQR6CaWOnTJ4cqxtKY0wkovdHxQZXUxpaiEhRyxnLGOpNS0HUNdRP1BKz3OU+lZ+SiliqTCtOptqRPmdlNIvU/ww9S6l7zGDaRiGYRiGcWBoWiJ5KgXv1PdShlPzXap7pGbskbE8n9IYHU1fVCq+BlP9H2Uc1fQtI/cCpb6Xp1Bqe1eTuZaPlOnUFEb6UY3y3h9GUDKscr5ChlOjkfS7asdXM7ia37UckZAZ1e+r6X4MJTftRSZT29R3U5l9gtJOMQzDMAzDMA4MdV/UlJBqHtdykZr7UoZS3Rc/phSAVBfF1yhNY1QqvgZTyNipWVrN5VroXMsptqMU1dTclHKwWp9SXzqd+pYyDMMwDMMwDg3kDY+gNLWkzKUGXGu2H819rhZomUwNxn6d2q+VfNTfUtMEab3u9pTWJ9eM7Yoiqrlao8vlWPUj3kijYRiGYRiGUfPR5Onyf2pd1gBq+UC1WkuaSegiSgOA9jio2tdgNqXURK01utXc/AU1hfqb0lxIWlZRg3LUNK3lgTQwx3eUuWEYhmEYhnFooK6LWrpbzeSalkhdJeUN1bVRnrG0IOUufF/UCGwNmHmD0oo9mudSS0Xqy7U0o0aWD6S0wLmWbFQT+f4O8jEMwzAMwzCqL+qDqYV1ZCY1Bsd3xcW+lBbE0Uw/zagy8TWYamdX83cipXZ2mU3NOam1wLUco5rI1XSueSsNwzAMwzCMQw/NTa5pKdUkrtHkGjmuedC1iqK23Ud1pW6g9mmidUUtteb4lZQmUNfE6+dRmkzzN0oRTrlWDfjRD6htXqbTMAzDMAzDODSQN1Q3SE0f+SKlRWy8aOCPBvfIG3pn+SmVku3nWnNcI8PvoDSCSM3i+qt5JrdR6nP5FqW+mfrhByjDMAzDMAzj0EBN4YpMLqXUgl0SjSqfT2kqI82fXiolDaYXNYN7R5JrlJDc6y/UN5QmQNePawnHHpRhGIZhGIZxaKD+llo1US3Zpa3UI++oedAVzSxzJLmvwdSIIBlGrdSjidQVtXyf0qhxjSTXxOsnU1opR/Nk3kip/d0wDMMwDMM4NFCEUoN7FKUszUBqURvNmS5fqNbtUvE1mFpXXEPQ1d/yKUoLndehplF6Tf0xtWyQ1g7XSj9qg9ea4YZhGIZhGMahgSKYarnWaopazUdLesv/eaUpLWUs1V1Sg320TVNZ6r278DWYWrxcy/9olR5NRXQCdRil5Rgfon6m1lA5lGEYhmEYhnHoEUj9RU0t/qsxN1rG26s/qX8oBSD1WNvUjVLzY+7C12BeR8mVXkO9R82j9jhLu2EYhmEYhnFIoSbyxyh1ldRCO16pNVsL8YyjtNqP5sl8lNKAbzWpa+70XfgaTL1ZX2oYhmEYhmHUTuQFZRw136XMo1dqzb6TOotS9FJBSHWXlPnU7ENlGkzDMAzDMAzD2BP5lAYAnU/t8zyYhmEYhmEYRu1F3nAANYjSWByvtFy4tp1IaSJ2rfqYRZVKWQZT60teRJ1OnUEpHOqVnmu7pB/Rj9WlNDemYRiGYRiGUXPRXOha0fEn6ocS0mCeTyihPppaTrxUyjKYWnNSK/Z8SakT52c+0nNt12MtFfQ5pXZ5TcpuGIZhGIZh1Fw0q5DmQJ9ATfSRtv1KaUCPlhWX0cygSqUsg7makoFMpTSi/DZKw8+vpzSxppYP0hxI+nINY7+WUlt8DGUYhmEYhmHUTNTHUnOfn0p5W6yl06izKQ300fRFel+ZlGUwG1FtqY+pS6inqeeplymt4HMztYhKpM6lZDTPoVpQhmEYhmEYRs0nilKrtvpk9qLUhXKfKMtgxlIdKDnU0tASQasoOVyFUhU6bU1p5R/DMAzDMAyjZtOfuod6p1hvUJqWSBHM7pQfVSZlGcw0KpPS0j/R2lACmU+NJvK2vWtZIf2QDfQxDMMwDMOoucgbylyqi6RGi2vtcXnB5pS4nHqT6kv5a0NplGUwFaH8ntKa42oe14hy/cjJlPpialJN/dCrlDchGklUZmdPwzAMwzAMo9qjgKG6QqpV+i5KKz2qW6TmvjyW0rgbvfYI1YQqlbIMZjylPpde96qwqEaOa9j6s1QkpWWE1EdT36FBQc9RGyjDMAzDMAyjZiKDeTilaYomU1rZJ4TytlJr/fFXKL2nzMHdZRlMsZa6itIgHjlZGU6ZSg1NP7P4eQ6lH36GeonaShmGYRiGYRg1l1BqCyWfV7L7owyoxt1okvUylxjfk8HUF6jNXVMVaVoi73xIayiNItLw9aMowzAMwzAM49BA42oUMJTXCyt+rimJNN+5pivSOuUKNqplW1NWlkpZBlOzuPejXqP0BT9TmlxTUsj0G2ospSimYRiGYRiGcWigQT3qErme0kxBimImU50odZlUK/Z3lCZc306VSlkGsyOlgTxaClKdOtXWrj6WmmTdKzWLv08ZhmEYhmEYhwYymF6fp1Hi3ShFMTXOZg51L6XukysoGdBSKctgapL1UdTX1BXU7ZRGEmnuI69upTTC3DAMwzAMwzg0kJlU/8sjKK/RHEEFU2omH05pVZ8gqkzKMphypCnUbErhT/2YYRiGYRiGcWgjb6h50DW5uqahnEJpWsq3KflCbdM8mBqLo8FApVKWwdR8R1r+8WiqFVXW+wzDMAzDMIxDBzWL301pbnOt5KMZhe6n1DSuwT2aF3MHdQ2lpcVLpSzjqIilXOlhlFyqBvNo/kv1w/RK0xIpAYZhGIZhGMahgbxhH0oDu7VkuFZ29KKpiSZRmgdd7ylzifCyDKZW6dEEmhqmrqWAtKKPXKv6Y3ol53oWZRiGYRiGYRwaKMioBXdkJktDr6sbpSKc+z3IZzl1G3U9dR6lIeklpWUj/0cZhmEYhmEYhwaaPP0JSq3Yku9gHjWfd6Y0yEdTFiVQpVKWwdQHNAfSj5TmvSxNP1AKnRqGYRiGYRiHBlq5pyHVi9Kk6pqSUvOiv05poI8G/AymBlAyojKaajI/n9qFr8E8m9La4xo51J76nNIIorL0IfU4ZRiGYRiGYRwayBseS6kZXGuNyxeeQ8knnkS1oRSI1PyYp1DqLql5MdWlche+BnM0dRHVhapHqRlcQ9DLkpYL0ihzwzAMwzAM49BATeQPUJdQMpbye2oSl/RYRlN+UX+9rx1HKZK5C1+DqVHhcqJa/mcJJfOo52VpDHU1ZRiGYRiGYRwaaODO79T44r/7ol8oecdd+BpMTZ75LbWKUlj0N0p9LMvSH9S/lGEYhmEYhmHswtdglkYkpXb1p6gvKPW9vIPSLO6GYRiGYRiG8R/2ZDA7UV9SGjmk6Yq0NvkZ1IPUZ5RmdN+bQTUMwzAMwzBqGWUZRC0PeQulhc61yLkG9ajPpUYVXUtp9JCWCrqQMgzDMAzDMIxdlGUwO1BHUhr48yT1M/UPNZnSHEgaXbSYupgyDMMwDMMwah+ahN2v6OHulGUww4o1l8rVhhKsp9ZRjT3PDMMwDMMwjNqE5sRUV0pNuv4fyjKYicXSHEj1Kc3q7iWYUn/M4ZQMqGEYhmEYhlG7GEe1pS6gWmuDL2UZzHmUlgIaQWk6ok+ox6gXKS0T+TSlyKa2GYZhGIZhGIcGgZTM4yRqwh6kedObU5p0/ShqN8oymKnUB5Rmac+ijqc0PZFGk2ulH01ZdDllEUzDMAzDMIxDB7VaKyKp6OSeJD+4lUqiCqndKMtgCplMGUmNHO9ZrO5UP0pGcyplGIZhGIZhHDrkUepfqSXEtQ75nqT3HU5poZ7dKMtgqml8GfU3pQ+9S71AaVT5R9SvlEKnGl2uZvLOlD9lGIZhGIZh1FzclJZ9XEgt2gfNpzRuZzfKMphplEKeQykN5mlJqZ29KaVIprbpr7bfSGkNyj7UniKihmEYhmEYRs1Anu8q6gnqLEqDvveZsgxhNhVPLaVGUpoTUx049VcjyN+k5FZfp06k5HavpppRhmEYRk0iOAyIiALCS8jhM4GIww8I4vtCI/i4uOrwCwDC6gCBIcXbWBXoM05u99M4AcMwaiC68NtTn1Jqub6d+pjSsuF1KbVya4CPukqqy2RD6j+UZTAVmVREUiPJJ1IrqFXUGmoWpeUj1XyuSOZ4Ss3mWvWnMWUYRrnAazwk/L8Vvyp0X1TxB/N9eq/XEDj9i94byvf6ax7c4u3+rPT1Xs89oVHr8ZjBQpbo1wCn1gfOZ9F/QWvgoo7AJZ2BzFQaRZ5LPIea5WxFiy/uAh46GY6srUWjALYvgPPK7mj/50uol5fC9wYhIDcVjeOnoutyNWwZhlEDUZdHtU73oB6hBlH3UxrY8wMlsymPyDtJz+t3Ui2o3SjLYPJ2FNEUS4xSyaD02YGeZ8BaSqFTfc4wjIOG1bc7B3j0tKKK/9zmwHms/M9vA1zTl6+5+BZegjSSjbITEP0WDcJzF8GZlwQ/frRh4gLg4g6Iu6UfYud9jWBXFouMAITO+xVxL57HYkHT2Rq1HjdvNFy8QTnmSuCOT4FbPkTEFU/h8P69MKx7J/j7aYEOJ5yudGz78hls+vgZhGxdhWYZW+EuyEfCA+fCdeKliP/1Y6ROHw9EhqLejo1ovWwqVjU/rOg3DMOoaejCP4NSBPM96l/qUeodSpOq76AUVDyBUsBRLd0KOO5GWQZTw863UDdTGobu+z79sJrLj6O80xTJWGrUEWs9wzAOHkUYeXN45l3AXV+y8v8cMZc9ilED+mBwd42pU/yI7wkMgN/49+H+7X2Eb1uNuOwkFKbsRNK9ZwNn3QjXyVeizuQv4L9kGmITV6H39gUI7s1ywPWfGSWM2kzjdizphwAdeiPT34Hpk/7E/NFXojCQNyI8x6I/exhNnXmoM+hoOHJzEFyQDexcjeyEdUDvMcgq9Ed+4no0WT0N9bh9bqfDkRMdx9pCAQ7DMGogWs0xgdJUlV7UfVJeT9NYqmVbXlGt3Go2/08XybIMpiZaf47qRWmidektStMWzaY0onwb9RClUKrmydSocw0MMgyjPFDTd9OOQKeBQPvuSMlKwb8zp2PBUVcWNW36BaL74l/RI9iFOg0bw1FYiMC8TCBxJfK3xfPqPR7bux6BVatWI2PVbASvm4HMjCysGXpZUVO5U/eKhkFcBZ77lfrb1+Dw+GnoOugIpMZ2hzsoAj0mvYm+Tp5Xw8/Fzo7D4czPgVt9LCPUI8qJgPTNPPdyaETDEJ62HTFZiQhN345W9x+Btgkz4efWzYxuiAzDqCEoWCivx7tONNAG0okaQ6nPlaavjKSE3iMzqpbt3SjLYLI0weeUwp4ym90oLRupkGkspUE+eqwEqPTQJOyayV39NA3DKBdY4xey4mfl3DR+EY5IWoIOQ0YjvYEaFUjOTmT+8CrmNuyKDV2OhF9eNtzqbxnJS1RNn7lJiMhJRvuefdF7www0SFyPoJgG6PvqOej50bVw7lzJ96kcscq/1uPpi+lC0tyJmPbD51g+msW9IwDd1v2NZomrsGLIRVjb53BPH0sH3+sMCoEjrC56X/sAcOcJaNRvBAZGsTopdOGfDD+kvPcoto84DRvvOxeF2Vn8nN3MGEYNQr7ubao/pcCi/OBnlPq96K9Mp4KK66i7KY3FkXajLIMpFBbVXJdaY7Iv1ZFqR2mi9XspzZGkdjzJOxeSbyjVMIyDRRW/oxAJk77HP1P/xuojdDnKDPij9w9PIKLv4cjsfwLcIVFw6q0BwXDWb4a21z0Cx/+GI/LB09EwNARxnXojcMNSbF65EGuHnAo074h+415CQC7vJZ17KgaMWoFfIJpvWYqRmWvRcuCRSGnCYp43HysfPB9/vfsSNtw+Bq5jGwMf3oP0bQnY8MAFaLN+MpYNvhj5j/6OrUech4KwSE+34PycTORn5yKj8zHITUwAdCNTmFd0LhuGUROQwZSRlNdTP5czKY0UV0v2pdTFlAb7LKfuoe6j5Al3Y281i8Ibmo5oPcVSwhOh3EhplR/DMCoaVvztNszGSOxAkwGjkdqop6eyDty6AEt//AxLX7kPGWe1BH58BUkrF2PbYxeh1dZ5WD/0MrgfG4+Nd36PNVu3Y6XbD8ud4YjfuBk7ux2PRY06Ye73n6EgJ9sMZm2nOHoZP/4zzPlnAlKOPI8lv+5WHMh5aBwyX5mNwif+BJ75GzjmcoRFx6DxJXdjfVwfZAWGA616oc/SSdgRHoflXY4HgqP4eRrKvOSi749owvOYdZSi6oZh1BRyKUUxtUqPRo8rmvkypX6YGn+jlutzKXWnXE39hz3VLGpn1yjxByiNIvqQUsdOrzS66GnKMIyKwBO9LMDqr1/D/FUrkDr8NFbcRaPH86PbIPuZSch9aSZcL88EBp2EOk1bof4FrPgbdUe+msqbdkLP5JXo0KkLMvuejMSoVnDnpMMvZyfqO/LQs3df+AdYxV/r8QtCxxV/Y2TWWsT0Gob4piz2XflFrzVuAzRpV6TmVJ36yAkKw5YW3ZAfqG5XDnRf8BUy68YgsWEbuAsdqNdzKLoMGOqJoLe79Xn4RUTz++wcM4waiMykBnzLQCq46O1nqQtaC/LspPSeUi/wsgymJtpTn0oN7tHcR3p8PqX2Oa/Opk6mDMOoCPwC0WPRrxjuTEFYzyOwJbYoeinc/sFAwxbFBqC1Z27MrPAobG3aEQV+fE2mMWMbsj57HHOiOyI+tiuiR56MJh27wnF6c0R88giWnnIrCjR3po0or90U5mJNk97496znsX7MHUB+0TnmQeeGV+msT444B4WPjEdWWLOibW4XlrUcjJUdj0NmRCyQm4Hkuk2x8tSH4H56Etb1OxuFnuilTTBiGLWNsgymloGUsVSIVMZSE683obRskFcakq7JNw3DqAgK8rC09VD8e9Eb2HT45UCeLkcvNJDeij+NFf8ZtyP/ti+RHdyI2zQwiARFYs31HyOp6yiPaUiNboGtZzyMgpfnYO21HyO91ZCi0cAWwazd8PjnBYbwBqUe8kMiyjaD2h4aCcTEsebQ5CFF5AWGocA/BO7ilXwK+TcvJMpzA5Tvp4YwwzBqI2UZTI0QYk2FVyiNIFIfzM3UJh9pKUnNgWQYRoWgij8UOWExKAgK3XPFr1V7oup7ms93wccFdRoVRTv5nkI4UBBCg9CwOQqieHn7mASjlqObDJ1He7vZ0Ou6qfFtEfN8psTn9F0l32cYRq2iLIOptnUtC6m5JYo74xiGUensT8Vf2nv02ZJmQP04PdsNwzAMY7+IoIZSj1Ma7KM1y0ulLIM5g1L0Us3jWrXHQh2GYRiGYRi1i1BKy0I+QWnJSC2y8zulUeTqTllmP5iyDKbmu9QgHi3/8x2ldSc154SvNOelJmE3DMMwDMMwDg0UVHyYmkJpMvVx1HWUpo7QDEK3U5ofvT61mCqVsgxmIKXXtFLPTGoBpYnU9UWavV2Ta+qvmtENw6gK1IeyLPn2xTSMg8UzV6bff88zr2w1KMM4lNBFfRM1mNKo0ZcozYPZnbqSUgu3/KGCj2X2tyqrFtKcR+9Qcq4auqp5KzZQX1NqNtf8mFp/8jzKMIxKx4EhMz/EkZNfwqgpr+zSkZNfxvB/30Tsxmlw2BrQRnlAYxmYsgHdFozF0ZNe2O18k47++zlEpSUUTaZuGMahgDzfkdSj1HbqKkpdJ9Vq/SQ1jAqh9khJg6n5L++iFlKvUZr/Uj+i9nfN2P4CJdeqH1DtpQk2DcOoVDQBO5C/dBpmvfsU/nr+bkx86T6P/nzxHsx+42F0nvsznIW8RG15PuNgcfqj+/aVyP7uTYx7/t5d55pXf7xwP1ITNgABavgyDOMQQFHJadSDlJrCtQa5+lwupY6nfqO0yuNEqgVVKr4GM5jSyjxyrAp7ag1KfbHa3PVaN+pGSstF3kZp+qKaSomhtYZRA3G5UFCQzz/8m5/vkavQhUL+dXqmiDGM8sABp9sFd2HRhCLec22XuM29t1kODMOoacgn6aLXJa7ukRMomU4FIOUR5Q01mlyjykvF12BeSI2m3qUGUI9RcygN5lEzuX5AEczhlJaP1HuuoWoa2llHU59QGgn1Z7H++P6VO39BXlYTh4V9DMMwDMOoncgDNaYuprRM+FpKHvApSoPAv6WOo6Iojc8pFV+DOZLSoJ2vqFRKt6S+t6Xex5nUz5Ta48/UhhqG5vbUDnmDUrRWQ++lxwODQ5+Ff2CSe6+TDhqGYdQiPPfcdt9tGLUETT2kgdwKOGqgj5YNP5FqTmlqov9Rv1LpVJn4GkwtB6lopRY23xta4Fwh0taeZ3tGv9GKeotSx9FHqHqUFw1z11RICsWuoGRaFXoVvamplNr7plMKx3o7+oygFLKVGUyhnqU08mlvqJRUHjWf0yTqr2JNGHnW/ybC6a99YBiGYQh3HjJWzkPONi3eZhhGLUCeS4FEzXkp/6YxOGq51hgdGU2t9LjXQJyvwdxI6UvDPc/2jEYPSZoPc2/ICZ9KqZld3691zKMpoc6hmg2+I9WV+oZS07yiqV0odTDV5/S6oo4fUXGUmuk10Ei/L0c9hjqJUiRSA5X2hnaMd+fsehwcFrnXHWYYVY4nkORA4qb1yM/1XZ/cMMoZVz4G/vQodvz4LjZtV59+wzBqAQr4aZYgGcke1P1UUvE2+TTNMLSS+piSJysVX4P5N9WLOs3zbM9oVLna39WHcW9opLkGD2mSTq1h7jvUsAl1OKXmaiX2TUqojV+j15Xwtynva+oTIFOq0e051PuUjLHm6VRGL6X2xWAaRs3FsyykC2vv+Ao5TTp4NkWfdBlizr8NEbyiux51Mn4/+QkU+vNSsyUhjf2GdzA6b5JWof97V2HBJy/BkZ2Bupexjhm7GfgxCyHvL8PAQUM99zotbnsRIW26Ankqkg3DOETwVh4a1KO+l/JqarXWWJ3XKXWlVGRTrdCl4msw36M02EUDd2QcFRGUWdN7VI4osqn5L9XhU4N91F/zRWpfKCsyqKZwRTTljPUbmmtTze+azHMQpdFJ3iipBhwpXKPtGt2uz2hEu1BkVO9TetXH0jAOcRwYvvgXhCZtRs+hoxB9/JXIatUfkaFBmDXhVzRMmAGHx1x6wp2GsW9ogn5XDvzWTEbLR87AzF+/Qffe/eG6630kj7oC8Gc14CoAQiPgd9gYuPn+Fgv+Qkg6i23PhOuGYRxiqA/mQ9QHlLo4qjvlM1Q/Sqs97tNKPhq8cw+lvpJyqholJLMnI6mJ1/VY/RY10bqinYoWrqfKGxlE9ZFUH09fs6iaUumVCVXHUpnPfWnON4xDCw244P9rf3gXhWkpWNOiO+LrNEJ0i/aIO/Is+Geno/uKf4umKrIJEYx9hQYxMnsnmk14C4W3nYT1GzdgyFHHY9GFz2F7p9E0l6FFkU2XC9mBYZjabiQcAYH4e/yPSF67gK/lFRlUwzAOBSIptQz/Qt1NyfspAKnopcbLKKqpWXmkUilZGqgJW03ZihCqSVqhUTVLN6M0m/uPlPpTqs/jXOpgkamVYYyhFOVUZ1INe99KaQSTopLe/ppKk26R1dNck32qqd3b9q/H+qz6BRRN1mYYhyI0jE5XARpu/BcbVi1Dl04dEdz9KOSGNMRmmsxZ7QZ55sH8/bVH4crQPZp1Kzb2Ab8AtEpciuaf342Nr92HkLAIjLr+AUw7/0VkxLBopan8/3NJf53wi2qCoy69EYH+/ui1eiriklk0WxTTMA4FdCHfSp1BaQD1MZRauCdT8oOKYGopSQ388R20vRtl3W7KPGq9SfXJ1CAdrQGmpuwTKHXwlDE8GLwllcyimuM1crwTpd+UqdSAHo3s1txLymBn6nJK2xVN1ZKVag7X5xpQSqdmlx9L7XHYvGHUbBzwK8hDj/nj4Z+ThYBuQ+AXE8vbqlyahFBEteqDQSOOBAoL0XPlnwjO46XqsF4jxh6guey5fByCXr8ei376HFGNmuCwGx7F78NuQH6I9/6+BG43XE4/rGh3GApCI5A/5y8UJrC49rflIg3jEECVhsbjKKioqYrk1bTgjmYC0mMNztag6iuofRrkUxl41zRX/0mhx/dRGqijPpYaOKRh8Fp+SGZSI8rVxj+fak8pRJtAKWR7O6UBPxpGr7k7JYVx1fHUMA5B1NxdiMKd6zH+g5fhdrkwo9OR2FKX936ufE/fuJyoBtgw4CRP/8vwmb/Cmc37Lac1WxplUJiLw/58HjtevgnL5s5ARK8hiHzsW/zV72KaSHVtLysC7oabNy7rWo1A847dsWrNWmxd9DecWVstimkYNR9VNuprqZZkeaqSlYiaNNTirXE0ZV7wlV3zKBKp9SzVn9OL5r6QU1akVFHM8ZRKNqFIqhZV122xOpqqadw7smkcpfUxtSN0my3DWWZfAMOo8dAohuZmose6f1m/uzD8hDNQp5kuKV7fGlnuKkR2UCQ2Nu0DJ6+KyX/9htyN8+EozOZVYibTKEb9cnn+OFLiMWjs3Vjy/pPISE1G8/NugOPWd7AxhsVw8bKQe4bnXGEhmo65GP71GqDb6hlov4lFtJ9FMQ2jhqM7S+/ga2/loW3ex20otTirG2WaNpSG1TqGUVNw+gHpO+E/4QvPhbuq+yhkh9XxGMtd0GiGRMdi5LX301M6MWT+T6iXsoWVvkWVDLV6sb4ozIPfxjlo/uAYzBj7HsJCQ1B4xePYcPI9SAtpvI/mshieb5PbDEFW/WZYPOtfLP/7Rzj8bPYCw6jhyEwqeqlpiTTYR5VMBqWAn6aN1MjxtpTmx1QLdKmYwTSMmoDDD468NOSumYbZc2ajddt2SGg+ALkB4SwKfA2mC9kBwfij40g4gkOx+s/vkLWV17+f9cOs7RT6hSAwOxX1Zn2BJk+cg/hNG9H/yOORff/XSBus6ewCPN0s9g/WQ2Gx6H3UqWgYXRd1tq9C3BbWPXZDYxg1GRUEmlVIg3k06FrzmWugt+4edQf6EqWVFrXaT5mrfZjBNIyaACvshilbMWjpRI9ZbHbcefALjy66z/RFTeXOADgadsFhRxyLxLQsRC/7C9EpG/g5a7qszRQkbgjP/efHwB2PXoGt6VkYcc5VmHves0iO68lqo6jZ/IAoyMPmHqOQ0rQT6qyYhegFE+xcM4yajQoDTUupsTGqZTZTl1Hqyqh+WVqLXBFOn+jGfzGDaRjVHc9cloVIX78Ea/76Ac6wSPzV9XjkBgSXbgpkMknBwDFwhddBo1UzEZFoU8jUck4f//m718yb9DvqNGqCwTc+gQknP4bssAbFXSxK3qnsBy4XNjfsjPwGLbEpKQWLp/6GgAyeb9bv1zBqOjKUWrlHkUwNpNZk6xrv0o0KpfbYF8ZKAMOo7tAY1kuNR/TKf5CUnYv+o44HopoXV+ClGQON8HVieuthcMTEYs70f7Bpzl/wK8ywSr/2oVk41E9Kc9n1aNC+m6v9PW/jr/6X0Bfy5uRAo5a7wXMw343Ox5+Hlr0GIGbLavRbPtkTSTcMo0Yi46glIL+kPqMUvdRUkOdQmvlnJvU8pTnMy8RqG8Oo7vgHIHT9IkTN+Q0FdRsiddjp3MhKfW9Bp6AoDD7vWtSJjkGbdbPQLkF946zSryWo020spaiDKoR6LVq22d769OvSZrY8Aigos9vUgVGYjwVxXbC2eQ/kbdmEteM/h8NRHubVMIwqQOWHZvxR9FLLROqv5ibXROtNqHupCyktHdmQKhUzmIZRnXE4EZCXioRF07FkzTo4Y+KwuPkQvUDtxWG6CrGiZV9kR8cif+lMZC+fw2LDBvuUK+q+oNH9JbULFrGa6N6zXcWtt0VJn+NzbfdElb3bycHPW6oJkekiPYtY6G8OdWergSPvzwsOD9ivUeL7igaahTREi14j0LRNa+xYvQTt1kzgCz75MgyjpqBC7GRKS4Yrgqll4dQkrv40WgznFepR6iJKqz2WykGXZIZhVCD+Qei0fjbarp6GqIaNMOBsTT22j30p3S5sjuuHRt0HISU5DRvnTkBQyhpe9dYXs1yQEcxMBRK4T7euK9K29UV/83M8S3oG5qQhIGmzZ5t/8jb4aUJ8QUPml7odzq1r4UhLZEHMcrt4fkr/nQm8OTjgKX01J7CW89U8wV0oJs4TaXghMiYmye3Kr7gQdn4uCpp1RF6XwQhMTUSjxX9zo6KYZjINo4ahi1bGcRWl1RFLekVFNzQBuyqTMi9wM5iGUZ3hpZu2ch5y1y1FZsNWmN920P6Zj9ws1B1+MgI69kTc+oXosnQqiwQzmOVCaCQw8XPg6l7ALcPhuGUYQq7vi5AruwOrZyEsIx5d5nyKlq9ejKBbhqDda+cjZtGPLJrdCNu2EC0+uQmRN/RD5NvXIiZxmcf4h29biXbPnAy/tO089vtdPGt055PUx5RWTePBxpGUltCFy1VYseU9zfPGmFZY07I/CvPyMemr9xGcspGnsJlMw6hhyEAqaqlBPt4KQ9sCKUUy+1PXUtOpFKpUzGAaRnWFhiM2cSG2zfgNBTQbnUaMQWrd9p4o1z5DMzqvaS8kN+uMrZviMffXz+Hv0pRmVuEfNOnJwInXAeMLgW+T4P/ZRvS64m4MOvsyhMe1Q3pYY8zrfCRW3jkW4Z+uQYOew5DyyJVyemj39dMo6HcMAt6bhTqxTeH66iWE5yRj2LyxCLr0USBK3Sf3+RipApCRVKf7SymtwPE2dQy1lqocNHuB2w+NOvZB79EnwC8nA4ctHQ9/Ncl7ZkIwDKOGIDOplRQbUVoOUk3jimR6J1pX80Q4pQGEWjKyVMxgGkZ1xd8fjRdNQlT8MuQ37YDCdn09zZD7hcxoQBTaDj4GLdu1Q8jOTWi1jjedu/UTNA4Imab8PCAzDc7MFARsXISZr9yP+T2ORk5ENO/1w/h/LPxTkpE/9y+405LQ7YxL4AgIwOL5c7A5uwA7g+siIdeN9O0JCNmyFEn8uySmCwJTtsCZp4UzVM7vEUUUbqbep0ZRy6nHKDpfT4VQudBMJteNw5pOw+Gfz8eTvoebRtPuZwyjRqG+PHdR6me5hdJykCpb1lMymBo42IfSwB+1lpSKGUzDqJY4EJSfjnnjv8XOxB1IbtULC1v081Tg+01+Dra26Yet7QYiKGEVIqZ+y6/fq3Ex9hU/P4Smbcdh88ZiwElnI7X5QBT4hbB0DUCL+Nlo/8ktSHvkPMyY9DsWj7jIYxm7Hn8WmubsQIN549EptgFGtmqIvgt+gqPrYPT/8hb0++IWNFzwLfyykz2R7JLUrdtYX9OUepPSihvqL/ULdQalKYmqBlchskLqIa3tULRs1QrzZk9HUPxMOAtyeM5ZdWMcguhGUytXlZT3fNdf3dDv2u5zt7Vruwb7+Wwv+b6qwdvU1Y5igYYXqYHUeZS64Siy2YHqWCz1+VbTyy7sijeM6ggLni7Lfkfojg1o3bMvWg8+BnCrO8wBGENXAXbWaYbcuC7ILQDmTvkD4Tt1E2ocNKwEnO4C+CUsw/qJP2DTsPPg8g/gYSqksc/GirYjseSOXxH9wQKMGHUMenx6L5z5uZh37PVYN+Nf5Hz0NAK2b0Zhi25IKXQib9pviD/yUqwf8z/ETR6LyHWLgAAddy8OOFwuv48/vrUnn3xHaQCPIggq/G+kFlJVS0Ee/OtEI2b0OdwPbvSe9j1CM2WULWpefnhNDc+13cRtnpf5use8FG/33fd6zftZX9PvNUKVgX5rV5p9pBkXPGn3ydtuaaSURr3ua8D02PM+n22VgQb6ZWcAq2YDa+YVae0CYDX/avAey4bgrCSEblvreS1w8woE5GcWp9IN/5Qt8Of7HfEr4e8dAMi8BG5ZBWd2+u55rFxU6DAjWEEtLf6rNccVzVST+LribXrNKxZWeJjahc+RMwyj+lCI3L+/QUBiAra26o2EON4gHszchfkFiO1/ONqMOQvBydvQd+7PRYVc1RVghwZ+gai7cwO6LBkPZ+O2WNd8MApV+fE+IIAG01/N3AU5yA+KxMaoJphPU6kJzt1BDYBHfkPquyuQ1mkwttH5/9vtBCz+dwI2RsQiPqopFq1chbSUJP5GccXJ/92FOUjesCYuNzdDneu1FrDWCb6JUjO5RnxWPTTXaSFR+LfTUQgPj8CUn75EbgIrTO9IeePg0UA/3XysmAGsnFVkcFbNATawnuc+DshNR0RSPPzWzPVIXS78iucldeRlIih+MT83G/7ZyTyteLLStPml7UDANvqGyjhGuuFYXpx2afXcor8p2xDI9IVu5am8fCYcTHtEDtOoJPGfQJ5b/jRr/puWIYTXAjd6vs6f11pY1k74FepeqxLPMa2mFk+fdf+JwGNneRT2wHGIvHko/Cd9zjIgFc1W/YmO394PxyNnoN1rF6LexLfhzMlASPJaxI1/Hg2ePBkhL1yARqsmMOlOhKVvRdt3rkbYWu4Pzw1DlVwz6nP5FvUGpZvXLyg1j2u7bmL1mqYqes1HWuVnIrULM5iGUa1gYeJ2I3LbEiye/S+iY6Lh7DAQyRFxRZXKgVKYj/V1m2JJqwGsfHKw9KdPPJWQcRCoImd56148FVv/GYfAs24t6sKgwS5+AWi1cToazP0WmPcHAhf8iVbJ69HjghtYl/t5mpLVdaHVP58gNiMB6T2OQlD9Zuh+/BlouupfNFkyAd1GHo06zdrQoBbSY7JyTd6I3KmfB87869dOnlV4gD8pzbr/CaWCv3qg/Dv8EVCvFQaccBaYdLRcMxURGYlFkSfj4CnMBN6+pcjUPH0hAh89DXVvG4bw5y/krg9A3W2L0G3ymwh++UrEPn8emn99H4LXzobTlYd6C39C87evQdBDYxA78S0EZyXD312AuKkfoul3j/7/DU1FIKfoR62lGX6Ep+5T53vSH3H/Mah76wg4pn+DJolL0fXre/j6afB7/Ex0+eVpBKbz3KGZq7eK59Fb1yPypYvRYv6Pnm1KaYuVf6DDmokIy0n1mOVKI4fHoUM/4LsU4NNNwOeb0Pay+9Dv7EvRoNthyA2uj5WtBmHOBU/D/4uNiD3lGuS8/SAKdyQg7q9PERQYgpznJ6DOKVei8K374KCBHjz5bYSeej1c7QbwB5S7A2i1OngUTlWLyFXUDdRT1HxKO1f6g9L2a3ykOTE/pXZhBtMwqhMsT5wsZPrNGIugtB0IHTIGQW16sELZj5HjpeEZ7BOJmHb90WngYGxPiEfHlb/Dv4B3/L5NUMa+Q7NUP3kDYnaswZroDljcTBVCMU4nAvPzETDpO+CZy1Hw7cuIj2mL6YdfDZcnwqlKw4WU1YuxKC8Y65r1Q254XcwefgncU36B48+vsaD3SUhq2gVB+VmoHz8Pdcey8n/rfgSEhChM8zV1JjWFqj7m0gvPYXUViO91NFysREMnfws/zRd68JPIGyKwDvAsD/3YbcCX61Hv7o/Q+7QL0eHi2+DmDcn2eu3xD8+lzLcWosFDXyJk8zpkffcWQlK2ocn497Dz2hcR+fKfPM8+R966pWi37C+0C/VDwRl3sDxQs3Tx75Q3Ou8LKd5Q4dsdtCMbeXu0Hu3PuAa9r7wVDfuOwraoVlh/1kNwfLMVoQ98iGmfvAbXxnn0pgVI+PQFJLfpi6RjrsCy95/2bIvI2I7YDYuwrP3RSItqenA34vuLDHMhfy+DBjMzGZHb12D5u49hdt3WvHY78XU/Xq/1EJGWDtfUb5C2bC7anHoJQho1wfo1K7FhZzJSgyKR6PJDSmoKIhMWIJ3mc1VQLJC8DQGpapFW2V9RB2SP6G5Qq/ZosA/dPIZSP1GamUJ9MJ+m1D+zTEdvV7thVBscvIN1ISBjKxb9/i1CXIVY2n44Nke3YCFW5kC9fYdmMj+6EdL7jIYjPxfhM8fBmcs7cE/7k7HfFOYjIbIpVp35BPDoL0CeT8WWn41FXY7Dhvt+Bb7ZhtQXZmH+4dezyFa/eMFKNr8AO894CMnH/A/I1nHwQ2Fcd2y8dxw2PDQBeR1Hec6BtvO/R8TbN2Pbz5+iQbNW7l6DD189evRodbTfWfRd1RAaiQK/AKxoNhB1GjfHwpWrkLtyGoJzkljrVGKE6VBFRi0rjaZGzclrkT3pS0xdsgKzu2hmKhqS0HqI0gQDc/5CyuQfEdGiLZoddSo9UBJWrFyBVJ6HSc5gJOYUInjbCji2rsSmAn9scwUhLGFZcXmjm6AKoiAfSE/1GLOoNVOw8scPMTG8DbY2aIOc0LrY6QhDwD8/IGbW7whp3hYF9VrDncv3q/+ifzAvlVBmMx/BO1Zh0JzPMLvPGBQmrEJY0kb48+am0g0Zy1Anr9Xuk9/BYSNGAV1HISewrmd7VOpmdJzwOgpfvQmLeQ0v73YUsoMj0XLYaLSoG4HoKV+hTc5ODB02EsOmfgi/LoPQdco76Pv1XWgx7UME76SfU1/UykUXqW5gNUpcI8Y3U4pmjqHU71sRzcspRSybU6ViBtMwqgsOJwJoAjusmoxtWxLQYcgRiGrRhVdpUFGFcrCwAEwOjcHyFgMRGRaCf375BkFblsLPZVHMA0aR4dysosp+tzqNTxQdzkpnRarohirH7KL3e9H78/hZbfd+VtEQde7PzUBoyiZ0YsWU+t4DWLVoLhoMPRYdrn8qv27bTusiIvpXYO1fTjCFDr8g9LjkNgRGRqHd4gmITVhBk+07aMk4KAL80WjWz+jtl4m2Z17LfRu1q6zouHgcIj++B/EfP4mFNI8J7Q9DWHQ9dDrmVETP/AWNF/6BPsOPwsiEWYh1FCDGnYUBX96KLn+8gLqrJ/EbdAA9X1Ux8LsdNLIdxr2GPiecicjOg1nWhSKSNyENZ32DvBevRsqvH6P1OdfDL6YJENEYoc06IyRhMQLWTENYXCuE81pJ9gtB5PLpaDT2fjT+/lGEbVkOBFbmOVYUGAhP3YTN47/A+m6jkRMTx+s/11MGJNZvi5kXvo6Adxdj4GW3oev3zyJ00wqsGnIuVuQHI+Obd4A1S+GKbYVtMc2QNeErbOp5NFafdheCN65EvX9/ZH60+mulIkerfpaR1IOUlo38ihKaZ9c7FZpmstB8mKVitYphVBecLKiy0xAy+RsWvAXYPuAE5NaNLZ/opQdWGG4HQhu1Qq9TL/Fs6b34N4Rn0QBZVKl6oGiyw43IxNXo8Olt2Pj+Y4hP3IGIU64CbngD05sPhSsvlwdLgzarO25PDGx2094IaNgUm6dPxo4lM3kvU2VNfocWDn9EZiQgecZ4TE7Ox6JOh9PQaOBLEdOGXY2052eiw+Nj0T83EU1+eg2ZjdthzqBzsf2Xz5E/fQKcweFIbt4NKSsXYmdqmsfUbO88DE2/fBIOl45eBR2n4ohf9PZlWDLhZ/zdaiiSoxrxZisLySENsPm42xHy2Tq0/d8zSHnnQYRsXuKZb7bRBbcjMqI+HBk01Of/D70Wj8f0bmOw7cU7EH/WA1i9eAFS/x2HCu1HWhKWnYG52egy4wuENWqKTbyBzwmu4zH6ATweQdksX/nXxbJ3e/2WWLZsMXKYFzjDgPMfRe67y5B2zFXI2BaPGYMvwfIFcxFP05wQ0xSrdyYjcduW4vxUKgoDax3yoymtDpZA+aIRp5p79yxKg39KxQymYVQHHE74F2QjJH4Bpk+ZgOi60dgQ1xMZQRHQyi/lBgv1bFYqS7sciaCgIGyf8jPyd26utLLYKAseAJn8fJ4Di35Hm/dvxKrfv4M7tgUib3kR6ayItgc2gDNPU9OJTsV/qz8ZMR3Q9YgTUBgaiqC1M9Fo+/KqaPI79PDzQ+MJH6NXg0g0G30uEBRNU+PimeRGSHYSHAWKjucjo25jrM3IQcL6VZ797m7WF3h3CdJu/wIFmalY1n4E5rsjsCF+PbZEN8Em/zCsXbOq6PagorrPqLzLSEK7315H79MuRlDzXkxbcFE0XzMv5GfSwfhjUaMe2MQbrJidaxCcl4m1Yc2w9dq34b7scSSlpmBziz7FptoNV3gs3AEhgAb6aABjRaXdF/6GBkiFbVmGDWNfg/uk64Fwmkt1AfAPRIMdq9B65qfA5C/hnPYdmi7/B53OvBrBDRThzPO8r96iP9Bq/g9IHXQmj2Ek2p12CZonLEaTf75Cu3bt0KDfcO6T8goy7DMa5MOTyjOwZ08VkEaNaxL2UjGDaRhVjQIFLPjrsMDtveAnT6HV9bzrENSwBV9TIak3lBOsgAr8g7GjWT907N4HK9euQ9CafxCcvZOlgY3wrRJY2fo53AhNS0DYtC9Q56kLsXreDET0GoLMq59HWv/TWcTTfB7IJPvVgYJcJPcYhZxGLRGxZBr1j8cc2U3NQcBzJnrnCmz943PMdtbB5vaH0YQUTWbv5HnSdeG3CJj0CTDpc9Sd/j3at2mHxkfRwOTyPa4COFK2o/MPDyKvQ39kx7RGw4FHoW3Llmgy5Qs0p1lqc+qlLIZoD8qja05J+L0B+Vmos2YaFo//FvN7j0FuSLinmItIi0fMst8QMO1rhEwdi77T3kNI605Y33Iocjw32wUISN2OFmt4o5KyDYu7nAhENUdUq45wTv0MIf5uBDbvBgQXme0Kh3kJppltRCO5uXEPLG46AHksX72/7VBXxg2rgc+fhvu7V7E5rBFmDr8cWZENPHmRd8tMTsTK1DwsbUMjyZ0w74irkBm/AY5/x2NNXE/Edz2Cdu//I9M1CTOYhlHVeO60C5GfuAGbZk5EUHAIZrcbiRzdjXs6rJcziohqlPPRF8AVFIzmU79HpEb4aoJwo3Khqfd3Orj/FyPmq4cQ/totyA8KQ7uzrkfKzR8hux0rnXweL1f1Gyi+z/B8W9a4J/xbdMHWLVuxbvrvCM3ZzvOela9xYLDMaLZlJToccRIChpyJ7MCY3cuKPJ4zf3wBfPYEUrduxsIeJ2Jdl6N4LuXyfW64C/KwOT4e85sORFZQODZ3HYm1sV3gmPEXMrZuxfwjruS9LculCjKYwbmZaJebjFYX34m0Rj3h0sh1mqtI3mg3SkxAxB8fI/+7l5HkDkL4vZ/AWYeGrJD5c/qhXvIGIDAAi7sdDeSk8+scaHL7G/Cb+ReiRp+PkEHHFU1+XhnwuswIjMTSgRcCL0wGQiKLyldRkINNjbth6aWvAx8uR8FrszF/zD3ID2NetFu1b/MLkNn3JGy/6HkeM7U6c5+Hx2HrlW9jw4N/ImPgOczz/xvWmoYZTMOoamgy6mZs4Z37n1izIR4d+xyGrIad4HKy0K2IAl5RTBbkM9sfjqi4Flg8dyZSVs6Gw6XBJlYkVBr+gYjMz0Dskt/h+OwRbPr5Mzji2qDNZQ9g/rG3ISu4bnHkogLOgUpF6Q9Em1Eno17bDqibsAJt18yAJqk3DhAam/ldjsP0Ex/CjlZ9Ac0GIXhtF/oFYebI65H3/FTgg6VYc+372NxmCD/jcTVF7wuKQMKNnyO/fgtPhBmOIGQMPh8bHvgdWy97FQhtxDdVUIjZVYD0sHr4Z8gVWDDmXpZzvNGQgSrMx+aoVlhy9K1IeuJv5L04HYtPfhCJddrQgCotTDvfs6VBB6xseySyIptzUyG3OrC4QU/kPzsZW4ZejFSNMK+IG/MyYbp0nWow325GkGlWlFKD9tL4ml7XcfK9WVS2tP9plHftbs9nNEMA3+8ZGFh8zGogVpsYRlXjDwRsWoWwf36GOywSzuOv5JXJ0qZC71r5/aEN0O24MxEcGoK4dTNRf/tqVk4WxawU/PwRlZmIVpPeheONm5E0/U80PmwUmlz/LGYMvgwFTpqvmhy1LElBHta07IeU5t3g2LACqTzX4S6O2BgHhvrw5WilqHzuRt/9SEOi2QkyUouMjWYy0Hu95tIDH2fxdc85prJGn6GZkamRIfI031YgKtv0e0q/b7pkDD1pZzokjyErkRalWQMffU2kuo8ov/rOGmzIqhHyhloprB/FO5i9Su/rRTWmdmEG0zCqELfDiUDewWYsn43ly5ehbtNWmNtqMO/YdVdfkQUlv5sF9/puRyFHozdn/A738lk0u9ZsWS6ovtcyb/40iorUeaXnAYGI3rIErb99GJs/fQbx2xPR8PgLEXjdS5jdZlRRBVuhNxdVAM1ASlQLRHcbgpDISGxaOAP1t8wvaoY1Dh61PPieZyVV0ya4V35KXju7xJvgmtbSov1fWn4825SfancdKNKgxRx+oTS5usS7QnxPfVn817vdq8+oU6hd1LCjZBiHFgWBIYjdtAhNV05GMCvedsedzULHOxl3xbO+UXdEt+uBLclpSF82HTEZCRbFLA/yc1F3+yrEbZyLxpsX7FLD9XMQOO1bNP7gNqz//gMk8liHX3gXCs5/COvCWhSZy0OVnCw4Og+Aq9cRCN++Hu1m/+q5wTIOEqcfQrN28vyav9u59v9aiLCMHZ731QiYTk3tE7t+1n/zsmk+YrcuRUQm81Mjzh1Fh13wz+DxKVEWSCof6m5f4Vkf3vPe6oPucGdTM6iZxfqH0tJCmlh9W/E2aTq1hlL0Uiv77MKubsOoMvzgdLiRsXgasudNhqtRS6zofkxRE1BlUeBC85MuQWirDqi/ZAqaLJ7oMb3GQaCKLy8FdX99CXFvXo3G79+0S7FvX4egx8/HuhmT4d/9MITe9hbSj78JO52RPBY1c6ToPuPKx/oGHbCjwyAEF+Zh6d8/Iyxza/GLZc7VbOwN/yA04E1qt2/vR+y7N+x2vjV653p0//UpNN26DAjkjatmitgv0ZQ6A4uGO+8Hfk6n2xHg7yr9O/eiwFDU2bkRPb57ALHv3bhbfmKZn04/PYFWm+YeYH4OwvIwT6V/5x7kiU66ERBPc1miLPDkh9tix72I6LQNfH+1ugHQlBWnUcdRWr1H0mTrWh5Sd8H3Fm+TTqSupjQ5b31qF2YwDaOKcPkHI3bHcmQtnY4sGr1WfYZiZ1RLvlKJfYjchVjUuBvQohMy1q3AxpmTEFKZv3+o4nRh7dpVmLloEWbPmr5L8xctQLrbjcajTkbGpU8jq/1QmlGW5RXd5606oC4fjkDU79QfTQYegbTNG9Bx6R+eCbcraczvoQlNU0FODjavX4c5c2budr7NnTsbCfEbEJa+HQ3SNiI2LX4/tBFN07chbOdmRabaU22K/+5NrRatXNqmIGVHHe/3/Pe7y1YjKjw1ARs3b8ac2TN2y8+ceXMQv3wx0xSPBumlf74sNUzdiNDMJKSuXab8ePO0L2rz77hxbZGZHtYwbZOj0X7mJy59EyJ3bMDsEmWBR9y2c81KxObTs9WM7iJqXpMTjvE8+3+iKC03tFtBZgbTMKqIvNAoV/M549z1V85AfovOKDiMN4uV3fXO7UJOWGM0H3QM6jRtibSEjQhOWFX8onHg7LmyiB9+FrIbtgUKaboOtf6We0JzYtZvgfiOQ+HITEPub59yHxQ6EW4RzINCq4CVEQFL2LIJGb99gHrv34qoj+/eL9Ub+xywdObp/Bo+wBvUa/ugNxO27Xx87Zx/ekZ9fI8j6qPSv7ssRX9wGxw/vuYxmKWxfWcidkwYu9/5if7oDuz86X0sn/iLljHTKjSlpb00vZG0bdtzK6dNbB/+2YPOuh/dWer3l6qP7kL0Jw8gauJYfk3paIS8S60e1fe+vg7VmtKqPWdT6kN1OCVT6UWDfKIpNZ3vwgymYVQVhfkRy2ZMCsjasgHuVt2wvElPljZVMJl2XjZ2tBuA9BbdkM60rJo+wcqFCiansAAuT1eIWhYtZp7TQushrUUfNKxXD4sXzkVBcmJUQFamnXMVRFZmJpI2b8CONUuwc+2y/dK29auQl5OlaFULSiaj1T6otcvtbp6Zlha2c91yfs/S/3zvHsV0Jm9ejzxF9kshJycHSTTNB5KfxE3rkZ2Z2ZBfo2hsaWkvTa3dbnfLpJ07gpPWMz9r9ic/S5G4djnTW7pZrsboetTM71dQj1DvUbrB4F0xfqTUNP4odRl1B6V1ybdTv1O7sIvaMKqILWuXtdy+NaFOZKsOaHbY0bwvrFvUjFjZsNKPj24NV9veCHI6sGzhvEhurTlrEVZL9nYcFbWsZebSS0EBQuJaI+6ki2SynRsWzWm6fPYk/+JXjXKmVau2aHfuTYi+80PUu/Wt/VKjax9HeIfeX/BrrqcU+bt8H3RJVETErR37D59b75Y33PVue7vU7y5LMXd+gLgL70LzuDh+1X9p0rgJOp92+X7nJ/q2d9D9wlvRedDIt/g151Glpb00XRJep851/Ucdv6LBja+66t3+bqnfX6r4mw1ueQ0xJ8uHlY5DZb6n+0jxhuqBopSK8spUqi+mOuZr5Lj6WmqffECp7+Wb1H2UOlO/Tk2jdmEG0zCqiA1r1jTPy8sLTGrZA1vb9i+eVLsqYOHmcqBer2FoNGCkNqhkv0APjAPELwhO/wBPnRHAf2JCgxBXvx4a14tBbGQY/DRFSTWrUSoN3tCkhEV71sBuEB2NdauWh61asKB0N2HsHd2nOJz8v+h8cjgciI2p6znXGtaJQHSdSCTFtMTyuL5Y2rj3fqgP5jbsiOTmnRbxa/+kJlB/7IMmHtGz56SQxs0SvN/z3+/ek/pia8NOnjw0ii7Kh1cNIiNQLyYaGfX3Pz96f1K9FojuPXwh0/hviTTvSRNGnHzyRGd0gx0rYnu49y8/fbAwtgdWN2iF2LCg3fIiNeK2sPAw5Kh7Q1UEF8pGd8DfUrdRurFQNwm5ZE1btJPS9kupa4v/3kqpyVymcxdmMA2jauiblZXZsGFUHThb9cCO8MaeirfK0NJxsR2xsXkfFQrqS3MS5dvHxthnHGiYl4lQHs8gPgtv3wPB592D8AvvR/gF9yGUcqj/pfZ09apUKge3Cy5nMFyxndB92FHeOK76d8UWPTT2CxrKgrwcZGekwcGbmrhBRyHs3Ht5rt2POpc8jJ3DzsGOOixfNGm5JlzfH2kC84Ic3Q3t1xDnNJfL4crP9yv1O/cmpjMrrC62DTkXkRc94LlmvIq65CGkHXk5ttTn9XMA+XG4CpiRAytn3a5CZ2nfuWflcB+64Ixtj7CLHtwtL1LExQ8j7/ALsDWcp3716out/gk3Uxo1LlO5nmKGdqHXx1Hqo6r5LzX4R83pR1G7MINpGFWD7voaRQ87FhG9hnsiiCxhPC9UCe5CZIXUg7N5NzRrUE9b9I8mzbWmy/3F3x+NZ/yAgA1LEN6sJUJOuR6bT7sHK0ZciZWHX401R9+EgphWNAaqs2uhwRSs6PMDg7Gh97HeuTA1eED9/Iz9wemPeplb4L92HpK2b0PLbn3hvPJZrD7qWp5rV2HlEddg8cCLkNigPY2Orz+oxjCdmTHNsPzI6z3Xy24adS2WDjgXCQ0714z8eJq+/ZDXoANWH3Pzf/KzimXB5n6n01A3qm4Gc3/JpmQ6d2uWMYNpGJWLLsCm1JFUxJrGPZAQ07p6FJb5uYhs0Ahx3TQgEBGUmskVvTD2FZqlVlsXYuNvnyMsOx3BR52P1D7HAenpRcvieVWV0erqACvTvIAQrGo+EBF16uSxImrArQMo9f819pXAAAT/+y0Kx3+ErHpN4HfSVdhYh+VJTub/n2uaxNszDVZN6ZLBdOr68L1efKXFCDyDIWtKfoj2f2l50RrknuUtq525lDfUHJhq8j5hLzqaGkppDszdCjYzmIZRuajz9KlU/UgH0tz1WuXkB0dVjwLG5YIrJAKF9ZqoNtIdqdaY7U5ZFHNfyc9A8OePIn31UjiGnYDcfscjM0DHt5YbylJxwBEU7m7bpfsO/wDPKXYG1UUPjH3APwhNNi9A+pTvkLUzETH9RmFVl9E8Bw/xCfuNykCBhQ8pLQv5+V70DXUnJYOZS+3CDKZhVC4ajXc+FRbXLG5laEz9FBRWn0m2XX5+QETUDj5U53Z1IVS/GuuLuTccTvjRRLZd9juW/fsn4ho1ROrAU5CovpaH8vKPB4Pbre6D7uiWHbY6nP5yRf2pXp7XjL3g4P7LRcCvb8E592/49R6OgOMvB/zUFa6WdrswyhNVShpt/ypVcl7QknqJ0tRFCkrsFowwg2kYlYfuCtUM2I3KDq9bb4MzvE5mtRrowaSERNTZxEdvU2qD0uhBNV8aZeLgfy4EJ62D/5fPIdKVj8DTrgM6HMb9qfLWKvwycTjcfuFRmQ4/p0YqC01joKi5sScCQtB0/o/YMv0P+NWtB/+BY7C2EYuVgt0CSIZxoMhgKip5E3XLXqR5MGVEtR75bl2qzGAaRuWhgTNXUbruvg0MDNyGwgI/j42rRgSEhKbyzz+UZgdWxHU0VZcySsM/EMHZ6Wgx9RMsW7oIbYYciU3dj0VacHTNGVhRhbjgdoSEhLzLh6qgNAp1oLYbpaPionnSCgR+9xrCtmxE8JHnwD2U94H51g3DqDK0TKS6f+2GGUzDqDw0uEcdosXb4WGhW92FhdWuf6Pb5dLw5nRKfXBUa11DaUULoyROP4TlZyJu1RRk/PIxmjdpiqRjr0Z+XR5qV40eFVo5uN0Ot9vtHH700d/x2ToqlFJTuWcqA6MEnvWqXaj/8wvYtGQOQvoMRlafY5AYzN1VFauAGUYRqidmU7M8z4oxg2kYlYPm+DuZUhPCPCkgICCbbq7aXYOq8IsfymAmUzKXatbfr7nwagVOJ4I3LkDoTy8jPjUd9Y8/H/FxvZDn5M18zZ52pFI5fMwYdVTVZN4p1GGUZlkwfHE4EeAqQMd1/2DVn9+jSVQdFB57JTJa9/PMAGEYVYzqh93qCDOYhlE5aB3fCynVBDJu6W6ZS7e7mjWQk/9PkyJKWvFCaDoKG+Hri38QGmRuRd25v2LTghlo3+swrBp4DgoDQrQPi99k7Avzpk3TjZeWpptJtaM8S0oZXnhJ8n938mbkv38/0pKTkH/cRUhrO5A3M0F2M2NUNTKWPandBumZwTSMikf9GHtTGiyTRI2l3D6RwuqKmj00SnA7NYayEb5ePE2VuSic8ROyfnoP6XUaIPfkq5Aa2RRuTy85M5j7Q2pKiioonWdzPRuKzrXBRQ8N+AUgNCcNbeb/gFWL56Fz567Y3vdkZIbXK1oxxjCqFp2E/5kOxQymYVQ8MpenUTJsmv5nK1UTUFjkd2oFJdekvnG2ZrQICEWzzYsQMPNnpGemo/XQY7G27QjuMZWxZi4Pgr+o6ZS6ZGj5SIM3M053LgLXzUbuN6+hbmQEss+8Da4GbfQiZeebUe7ohu8i6nJKa5DvSWqZUwtXY2o3k2kG0zAqnh7UICqBeoOqSTWC0votlUhpZYfDqdqNww8R2duBPz+FY+4khHYfhMzjr2FpGl78BuMgmEBNpFTBaUovVVq1G97M1E1cj0aTPkb8tu1oP/p0rG8zHHl+QbyhsZHjRoWgEeGvUG9Smg9zT1LXluspzTSyWzjdDKZhVCxtKZlLocE906iaFnL4itIUMopeagDGf6ajqFX4+6HF/J+QNWMcHPUaI+bw0xEf056VvTVVlgOKmquZPJ7S4LJzqdqLMwD1eDMTPfsnpE8dhxZdemLjUVfCHRTGUsQil0aFoSkJbqZkHK/bi66kNA+mBujZPJi1CbfDCbcfj3m1kZ8nAuSAq7aUjqMoze2nOSV/0oYaiCKvarZUuETLRx5B1U6cfmizYxmSx3+GiLREhAw/FVv6nUpbZIMsyhHNwap+ylpBSs3kageuhTDb/g4EL/gdheM/QFJAGMKPuwgJ0W3owq1p3KhQVNarte1lSpHMPUlRTrVyqY6zlXxqE46dW1F38yLEbJqL+pvmVbnqbZyHsJ3r/TOcQXSbhzxqMlD0Un/Vj1HrutZUtOasTKYGX3jn8qx9uHIR9uubSF4wDTk9RyBz8ClI1oTq1lRZnmyhJlMKCbekRlDVbr7YCsc/CK12rIDftB+QuW0TWg09Bit6nqSoQfEbDKPaoInWVafvdtdjBvMQp2XaGly2fizuXPkObl31XpXrnuWv4+jtUwIREKB1rvcXN/x5ypYaGa0KMQt+AZQTDoeztHCC+itq6oZMahKlyctrKpo+ZmHRQ8+gJY0wqD1ooAXr9V7Lf8f6v39Es4YNgSGnY2vjrrbWeMWgG7IfqDrUrZQqsNqDg+VcYTrSf3kHKRN/QFqLrkg66gJkB+le1SKXRrVDs6OojvPOAuHBDGYJXE5/tzpVIzCcCqsGClATt9vlchxQqdIqKBsnpi3B+Ttm4tyds6tcl+yYgUGZ6/MK/PxyipO4P4S02bLW2TR+PurHz0aD+DlVqvobZ6N5/EK0SIx3Zrh373tSjEbWdaQ0l6SaEGo6KkBWUsrTGdpQO6CzdLvgTolH4gePIj1xG3aOOg/pnYZyux9lFX4FoD6/3xQ9xHCqds1eEBCCTqsmI3/OXwirG4MmI0/Blrg+NiWRUV1ZSj1GfeJ5VkxtjLXfTmkZsnco3SXv4rjLLw8NzXev2FK/baPCgECtYVb8StVBw+uM3LIqNzQp/o7vvvtO/SH2i6cvHhN/ev7mJg3zM5BfDe4nwlkf/5QdtvKJzAaP/zv+1w+KN+8rg28+/9T34urVaasmyao+OpoKsdDlQHJOwfJEV/DDb7/99mfFL4kOlJ4rgvkEdSe1G8ccMeKOaSc+en1yqz6xyFGQs4rxC0TjlHXotHTclD+fvJXu6T9omPTD1A2UBisNoXa1DZ983iV3z+l1+k0b2o2IRm41yI9/IOruXO8eMO+rqeNeerC0/OyRk8++4JJlXY55eFmv02OD0rai458vYP47T6NHzz5Yd+GzSG3OQ1tQicvz+QUgOGNn3oiJz00IT406YezYB/fLbYy55rYzNzXq8uHc7qcGoqAarPzicMKvIMc1cuLz0+tkbzvx6/ff10wFvuga0gAzTfCvyus5SpESD0fe9sSo9Pqtf5/W9qhq0kWBBYLTif7f3fdzg7Vzrv9pyhQtVLBPnHrFjXGrG7S5eX7z3jciugNisrci+JVrkT/rT/gdexFyz7wLSaGxvNoqczlI5id9PfDlM//Dr5+orE4r2r53jhoyJDYjruPL/5z2+Mlw+juqxUTwvH76rf0LdbcsO2P8U3fovNpnxlx8cUReQN0f/hpx05D84Ej/ounIqpiAYHRd9GNBy/h51/34+hPqL1mS/1HNKNVDc7ShsrEIpg+NExLQsiAx/5GNYx0vr/rQ74U1HzurWm+ses9vdPqinBD/A6sR3PzPRSdUXSRXJmPoPrAVbLJ7YbvrpLQlODdxDs7eMbdKde72OTguawW6urYXRBckZxen0cullCJ9MyhNvXIokEH9X3vnASdldbb9a3rf2d7YpfdeBZUiqNh7r4kxJppXk/c1Mc30fOm9GZNYYxfsBVDAghQRRXpn2cr2Nr1/9/UsgysusIvLzi6cv7/LnXmemeGc57T73KexoqL1yJOJrha1QxoRvSnRNm3g0OkEqZI2heGY+yJxMYL0sSAySz9A9cIHkG2zoO6KexDsJ0kbUwt7jjPcL/YxEeuKL4nyRCc4jGocg997Ak2b1iBj3DRYT78Ejc5+PWxcKhSfH2VgtmPEMGvCaUB4pC6gH2/w68fq/YZUa7zRjyJDJGA0Go9lSPlEI2I1IOGIx+CMhkWRlMolYXDE47DoEEvEY+29SZwoda6I88a4sToXLJwocKslrobnqUTcYPdgRyEYMxid9XsNuftWI79sbcqVWyoNdOVGXaSmiicpdR2pHRNGM0z7d8H+9C9R09SI4RfdgIaBUxHi/NuEWthznOG2Jy+K2KHhWf482eeE3WyUK8OlG45xFWux79XHUWQ3I3j2ragePkcZl4o+iTIwDyGOhI5DyeFeopgoqi0vUAia+zMuT4OepY48pD2vtoAl4gc9sixTV4g4Z4weGHr8esF4ZLexRcTFF4SLfTgFgJtiIyfhsVxRs9z0s53/wr27H0q5frLzP/hK+QvIC1Ufk4EZMjoSBYHaRP9ty1H74RqMHTMeu+bfhbDVLQ2+Mi57CJahJ0R0F18v4qryExKzXo+MQCv0z/0JjeUlCJ55LZrHnoGAXvqpahssRc9jFnFqEffDfFD0uoijcTzd7WnRz0Q3ibhfbYe7PCgDU6HoXlimviriHn7cy+9Tq+pOELjQ5wMR40gvpmbAmRKh0HTvvsj19R/iqoaPU65r6z/CfM9OFNl1HNrvMtaMbINvzRuG/Q//Er60DFRdew/qM/pLp4JJnPr52ScJXKL/0IG/XOwzXKTBWXAxnfRtDGKA9SIlElyQ2bU+ZXNafsIdbImN3foOdqx5C5PGT4B3xlVocRdKRE+k/qmiD8DRqXtFK0SconKriEe30uBsEdGdPlB0seg3Io7S/Vf0mXnuysBUKLoBnf7gKn/u2Te67aXW0ytre3lCwcVxPCKMnkuetOISSWOPqCUejzmjUTh6iWyxWMJk0B3T0tuazR9m1Gxfnw1fCybPORcNo89tWzCuVo33JHQVbxCxQ0O4M8MIvij0VWFY4zbM3fMy5u19pRdIwiFhyYx7XLCla179zpJv1lsie7bkbHn2PwiGwii96H/gKRwpeY0DIyq/KXqMCSIajKzX6RzhQiGeSU7x3PE7RXeI6FjgOgN+7p+iLBGN0V+IDqIMTIWiGzAZDWwI7aJrRfTo0bjcLToR4Zw4br3EE3443/R8EfR6fSyu0+k+O40gdUpwVgX/13WsH763fEjN3t2GQPFIbLvmJ3RpSh+e25elSg6ARwQaTCfb+DxdeI+K6kX0mvBsf2S2lGNk/Sbcvucp3Lb3mV6hr+59GnneCn0gnpw80znWPfdo/u733zmrqbkRp557GVpGnoGISdK6N6xWVpxMcKRgsYhD3z8QvSziQtXNIu6KwNN66DTZLlon4pD5X0QcteNOD3Q+0NOpcSwVb1/nsNsU/eH/rrR5myIf3xoqGZaBiC56yOMxSEtl1iXEmNAjEo1JracHp96ZEIfZoIPeYIQ/HEFMG0KTBvfg5w30cCERiyEYTcgvd96ud+gTWBDPqVqErO/996kX6IbuEr/90kXlV0X3H3WbIm7JZJLmmPGQdlnCGZdwGrQ4WyQMRiOnWCQQleuhOL1VOhgP3DOYTFpOioSj2j027IcjTfr1L/vtO3/tzfn16jcW8ZD8rjDhuS/Ofvp0Q2Ck0+fVwpDkYNqYTQhFoghLOBJaGCVt5NkbTZI2oQiiyWcvn7ca9DCb5H07B4En3Pntj/jbdc50fGRwf7w25Lj31488z6Fj9vro0eN8sRdEh12c1Qe3KWoPe6zfFX1LxD3Qzrr9C1dff3m4/Pvz9M2Zvg7aV+Yxq5Qdkzz3JHzWfOZ8YZVyZJJ0olkYibXls2ReOliW5LvxeBxBuce0PHxOYy2XQInOnnjC1P+9Xzz6Qle3KWI98X+ZGel5Y6fNiOVPOSWa6lXjLJnxSCge2rtjTzgUmrJ48eIujZ32wW2K2sNGi/OZuWXRn0X3/OK2y2cVIbz8vEApYkfMCT0DQ8DZ8j9vyFy0PmS4871ly/a23Tkq6dI5+6pRh1/bM7Nh/MUraMweJnmfdVMqvZcSGbVNkcZJtE0RG3rp2WhD4YeDZZEHbQwT0SDllnWchsTr9NyzctES/PAWh+IgbNwMUnPUu9y4D0W4eGMMf4wVocZgh86sx4f2XNxd7cAFy0uxOy1HazT5nUa7E48jHxd+5MfYV/bhjlIztmYN0O71JgycQG634j17Ae6qTsONe0xYYivWMkepIx2/DeZj+tJKnLK8Fr/3ZaDanQujPI+StGzc25KN8a/swZCnNuEvPjcanRkw9+CedDRa9GKE1GXm4O+Jfpj4agkeaDHBL8+eJ+xstWfhx62ZOGPxXmx0ZCGm17c9f4cDfynxYMTCbRj14k6MfGEnxr+0Cz4xoA1HMJA7Qp5FtLKuMUdeXiqiccneHnt9J/LK/yYRKy5WJpwSMCwYCtvk0XXYktBojDmd+MnWJox4ru2ZD39hB059bY9WXkxWPZ4xFGDue3WYu6YVj0azEUxLayt7oqDLiaeNRbhmhx7fac7EFms2LB3/U90Bj8NkWuadlmNL3F/UrP9FyQum/1f2ckr1y/KXzN/Z/6Y+zxRucLlcvasSOf5wmsMSERs0noU/pyAjLWSRSsoZi/QqSdUYC+vtXUmfc6XTdI/J5sCk865GQ9bQXmBcKk5SaDkfybhkR32piJ5LLr5bKGJbx6Fyk4jb9R2smJWBeRRowEQtFqyMO3Drh15sE+N+9qgCTLcHkJkIYavejfdNOdgdM2J1QxClRpc0mNxuIgGP3oS404ELR+biWzMHIyqN5K0vrkO9VCSam7AXwHC2utPxw11h/K08Dld+Ns4dnIbhiRbNK9BqNMOa7sKdkwtx86nD8GZlC369ehe26Oz41iY/wmnp+H+T8nDPOZPw+MZSPLC7AV5Xm2FwvGHY42YzNuhsOPOpD7ADNlw7azRmuHRwhXzYp3fgPVMuSsQUWVXnxx6DS1uVb5DvNZks2GRIR2FOLv55Sj5+NzUfv5qcB4tBLKQuhp1z/BpbWrhHHydDs3DRc3lwQ+gTFMaTUwDe1t4B19fWNwwz6fUdznfkTpQN0uPeaMjA6MK2Z/6HqQX46cRcSUfgoWghVsXcuHp0Pi4bV4Slfit+u80Lu1GHfdLJ+ZKUvaV+C8YNzccZ2TrkxX2IHb8zmbkp/rT0/ALPnCGFTaOirboCXVRfqIukVEW6MCQcsJmMx+TujknOj+tMCRi5GIXHnPYOSdbobIG7T8TjSunFnG0yGuP8Irf36U3qIuycXSYNcVY8PSf88amXaSMvnX4iCkXPcbmIw+AVoq+LODWKJ7pxSJ0jdmeLPoUyMI8Ch+X2Rs14XZeHEcV5+Im5EnfZmjE90qx56orDXlwXLMMl8VptyDxyoNHj0F5ewINzg5W4yh7EjVl6XCaf2VrbglJLmlYRHbfmsQvQH/5iwI2G7AG4PjMq8duPa4ytGBCixzuBQb4mXBWpwCUZBvyPO4jh3hps9UaxJazHsnVbMCHTjPP7OXDLUDcMQT/KfRGExSil8Xe8Mcq/URs14GXkY96MKbjXWoN7siIYa4ggEYsjLxrA5YFyXB/fL90y3cG0oYFZFjHCmV+ECyYMwhn9nbio0I75BQ7Ne9nVkAdjeltTQNt4nCeP0KPHLR24h99RkMxl6H0bkyeS0wiODj20XOHLM9avavb4hxv0ug437NPLUy2JmJBb3B8Xjh2AM4qduLDAjnl5dq0c/Pq1NciLNOLifBtuywpjSOMevLKzCh+78vFsKAvpRcX4tq1O1ICzEs3IigQ/NUWiG7lZxP0WDQXprvKROe66WCyhdbZSL/0BA+bYLOs0T7V5WMNmyzk7nsG5u57rBVqIs/e8hEwEXEa9vjOZjkPOnI5BJj379gddnfbQG/mC6Gq7zbp/+Oz5S5rMaW1Xe6D+VCiOAL2R7NBx0U9ywdoYkVPEFeacYsD9nWlc8oStIhFHfj6FMjCPAGtxvcWEj/fX4dFlH6CsNYxZz23AeauasdRSgKDFjvRYEIUJP7IRPsRo1MESjyI9GoJDGkOPzogKezpMiTj6RTxyl2fspJ6o1YT/LFuLXZV1+NNHFZjy0k7cU2pAZVY/GONx2GMRZESDMIVDqDE70WBxwhwKYqYYnN89azTufWIJvlrhwNT/rsOIwf1x8/BcuD3NbUM8xxE+P73JiD2tHvxz8WrUx0w48/mNmPNWA5bEnIjY7XDEw+gX9yMvEdS8Asm0YcjqYMW6kip85+XVOGVRFX7pz0eZI73Ne9AF+OlaXyinstnHhQccXqD3skZ0VAIJky234mNj8a630H/POylX0Z63kFOyFvqa0gMhPCo0Jl8V7RdltgbDeb5I3NLRE+TctGp55u/v3Ic7XlyDmcskv4Xzsd/pbrtvc6FeZ9WeZ8xkgVdvglc6CasDJvzttRVo8oVx1etbMevN/Xg4mIFWV6bkz26fisHAcGJ7vugvhfm5L0djMbG6TwyMvnrdiMYt+FrJ0/jyvoUp1237FuCWfc8jv6U8nh5q7Gx1yPLFVeXT91XXX9G10trr4EIKTsWI6c3Wj+zjTtt4omzeb9DrEwlRRx7rVCom7XD4oL2kOAIsj1zEyWFw7hjC/Wc5RYV1PfdBZj1J7yVXk3ORD31Vu0Sfoo+Xz2Oi04t8EokEPK50/GV3M/72QQV+fsUcTNi/Fe9mDcd/312PH43LxBUFNu1El4WlLbjpgwY88cV5mNe8T/OSMYU4VKy3mfFysx5/LovjgoHp+LqlXht67wzHe5HP7vRcnP/fVTh12kR8ITuBUDSKZ71WVG7fhufOGQ6X39s23O204ce7I9gUs+FLBXqcaY/gSXN/PPL+XlwzoRBLS5qR5nbjTlcLzkADvB3vu9pti3zc3la0Olx4uj6Gu1/fhD/ccDbGV+/A69b+qIibcbO5EWdbvEjojfiowY8Zb5TikS/NxwX+StjjETTpLajxBlEbDGOnNROrdLliSAfwM2ctbLqEdBaODhf51LuzcN8+X/Q3SzZIWUpwXiI3WV8pOmpLcd455/xqXpH9tmKnKSvcC44dNEgMmmIGbG0Kr7jvqS4titEW+7gL+1v/NN6NW7KjjtbYp6sWvmvWm1HT6kddJIYtlmysRZbWAfipPPP3jBn4/a4Qtm/fiZHFeWiO6+Grr8Fd86fhrseW4t7rz8UZTbuxxd0Pj26swGxbCD+dlAe913fYTkEXF/lwYjvP+mejz0r0qltvvnbYOZHK31yury/saNFST2OSIDQkjOHfof/y/VHbJQsWLOjS9kvfuPnS68bFvY9elag2hXpB1c/aKJTQxf8aL3q/Nmq/5OGFC4+0yCcJPSv/EN02qDA38sMLZpiu8e7SRihSDUPAjtS9Lbmvrg67vr72zVdK2u50CPca5LYu80XPjZg49Y+Oy79yyUeF47+NTG71mfr4aGE4xkU+F1xwQb+EM+th3ZR5Z0EvT6WL046OB2LwIqexFIn6qmv++6/71CKfo8N9jrmQh4Ykt99jx45eSx6wweHwTBE74FxR/lcRT3jjaNZBlAfzCLCIh3UGeHVmZOvCuNFch1Nz7LjHUotwYyO2xy3wcD6TZkp+FhpmFrMebwZseCGSg1n9s/E1e0unjcvjDUPhl0Y/KNngLF0DznPHcE16HJdE9mNrYxBlljQtrEarAf9sdGCvsx+uLbDgKnsAW/Y34dfPvYV7pubhxkQ1HhoWxf6N67CgrAn7XdkwHOdVg0ybqJY2Jth1cVxhrMPMbCvmF9mxcv0mfLS3XFs53hG0/DJjQYyx6zAv24bLM3SYYAvjoSUrEYnFtEVDnYGdiHoxZstCBvmHEixLXEXeKeOSRBI67wxPaeTipq04r2l7ynVh41acFqxEobXLXhSe6lDXUlXu2NnUag9a7Z/J43yXHQtgnMuAs7KsuDxLj8EGHx5+Y5V2b6bUS38r8OGVU9Jx+6gcjBkyAONGDpcaLiTpkcC1hhqcLun7dSk/xZ5abAnIP2h2amnQDTCj0AN93YHXPKHi/VgsZjjGM/N7JUadMSFGasImHSyrNJC9QRzlgU4SuPPQa84tsvZ5I3HTnpbeYCofE/QAzRJxuOC5u393/5ZILG7Q5sea7L1ImuePlXmXClogEEC6r0bzUN9ashBf2vdcyvWVkgUYXbcRbi8dc4pOwGle3H/2JyLuf8mON/fD5AjP3aJTRczD3JrvedGnjEuiDMwjwO2G8vwtOE0MkaJxk7EikQ6bUY+VlhyYCwdhkCkOV5SLptqqOJbApFnFBjZst+K/kWy8Fs/B2Zk6/MLdgCypHzlM3htgqMe1VOP0saOwN3MQaqQzUm+yYYu7CMV5+SiOtKDV4cRvvHnYa8nCN7L8uEUaeEOCh1fqEbJnoBYWuK06NDkzUR8SwyQUgEUMvuQzOV5w/l1m2IeJUS/skhZvcZKCPO/dvgQGDxuB/gX50sn8tKGUfOr0PG6zZ2GfSzpgDivqpFLfFzHh3NmnwGgQk6WTHQCzRHFPSxibGzVHEofFeXJPp60zaSljpng8YeF55r1BsTjM8mzoyewi+0QrpAR4N8btuo/0GdqWV+3hSvBNjlxUOdORcFqxXzptNbBh/qxp2v2IpE5WfiaCI8bi4e012LFjO/5ndDomB5swacpUrDTkwmDQY6M5A625AzHIZUdOuFWbltIN8FQKbhbM3uJzIg4FIRqNddxD6cMwVbS9QXuRjgHJa3inrrkV767fKvVN28U+AkPLxRHcMJ775T4uemrD4qfSJ9Vuzr581f24ZMkPw5cs+UEv0L3hq967D4P3vM8tybp03GrEZIrb4mHvzOYSzBbN6gWa07QHg3Q+ZJ4wk156DHoypbehGZt/F9Ez/ycR977kvGjW/x3umKIMzCPAyjgmRsrpGXp8abgLD5ZFUfDsNvxmux93zRiAszJMMARD2hAdP2uQjnimvm2whvtDPujJwE9Xl+I/zy3B/y14BwOe2oDhr5VgcdqAA3v4dc6QOZ4YYxF8f4xDrCULzltehVMXlaJeb8fvZhfD5g3gp3Vu/GbJOtwvcbji2dXIemwjLlzbguDgYfj77CK8Wx3C0Ce34K4PmnDFrEn44vBs2D2tx2sBxkHYMDFtJrqN+O2sIrxYI4blk5vxzF4Pbik2YG62HoEDph6fMkOTJWnDxSY0DDdE7Lj5/SZkPvAhLn99J8wGI35RHNIaq86Y//RON7vSsaJ0PzZt5PHc2nyVrg75a2HrbTpGOOS0e2tTBB/XB2GV/N8ek5SN90MOXPZuLTL+/SFuWbYXORYjfl7U5oH6wFmEuS9sxTdW7ceEEYPwy8m5mNZahTxTAj8Y78I7zXoMeX4nvvx+A04fmo+vjEiH2RfQFtN9Tri9FIeAxok47vVrETcTVvRe9ohWIRLG3romvJdWJPm2dyya7ATsxPC0Ew5dsiPDjaxhqN4bGx8qbbk9sRN/qF9i+mMv0J9Ed8a3YpLFx6HxLm+caoAubk3EYI33HnFhqJqB2SlYnPqJOLzODdVfE3E+JofCOYeDHkzOWefQ+49EhaLPoAzMoxCVBiw9FsaFkRr8wV2Hl+YOwF9zmnE9apEdD2lzf7h34sw8J1aeWYxxzfvlSgKhhB5XGerx8ngL1s4vwvK5hXjxzMF48rRCnOKr1oaQj7H33q1wdeqYcDO+jgo8Ps6Gpye5cK+1GqfFmqUwxvEtay1WzM7BB2cVYPHc/nh9/mD8aoQDEz1VOFfXjF85qvHKnCL8o9CHuyyNGKELI/o5rJSuwLA75f8XoBG/tO+XcBTjvtxmnBetRVo0rBm5wVgcQ9MsWHfeIEz31sAglUxAqpj50Rr8Z3ACSyU+z01x45v6MvQP+7S060zw+Ww26tOxJSSdDLMpMnb0SFqZR9o/7ERnqdFo3LNvj3SgdpVjZ3qB5rVMwh0WLo3txyMjTVh2zmA8M96OO1GOwjC3NQQmePbjiWnZeKh/CHeZ6zHNIB03SSt6+2eF6/FTSwWen9UPDw6M4A5DNYbFfIh0T/mZKuKqSPbAORTEdOwdQwyKI7FW9JJHOpFveG3SM+qgNpVrnLCZZjJ8Rjx8Qbsv+csunSGXXGsP62e7fMZp0Guvk3D0g99hR/UY4DxfNsyjtHcA580xHjAawhzJiLklGLm6iK63iOGx6XTsqh9ThPml3iRFp+HoDRfv8KQ2zuXkFCLWlVzDwk4Sh8VZb3JrPq4uf1HE9Qef4mQ0MFkPcUyzw0aEJ90dePkJUhHZ4lEUGWMYm27FQJNUPvI+Oc+Mm7E5jXoMd5mll9Q2+Zc/kqWLYpjTiDEZNoxJt2GcfHe0GDtp8XD3NI3dhEGMMA7dD5ewjnKZpIKLyjWab9ItMUQxym3BaAn/GAn/eInLYLsBNjHgTPKZfnKfz2SwOQG3xEsvRkGPImlgbheO/pI27DXzunZbZJGGYqQ8dy3N5D3TJk26BkOsOozPtGGkxDmbA9ZdqIGsBh0Wb63Eqn11SHdY6yePHrLtwK2TlpnTpzZmZ2VghzeO98NOzWuZhK/S5RkPk7zDZ868linvDyQTnNKJGynlZ4hUXSwfeknTpMnA9C3QRzFG8iHvuxOSjvEOi29XmS5i5cnhP25/wxNiOOdF0ftheVvU6vHhgVeWo9ZqQ7zdTkfawkSrFYsCBjge34ScZ7Zq6vfMZjgf24RHdtTD4HJhsb0fbqpMw5gXdyAqFTntThqRlVlF+OKOEGavqseG7MHaNWbVda4CPOUcgkqD/VimOtFr+X2RRcTG+T3Rp2DtyWkfvUeKkxT2uDiNg4u7aDxyIQ/LHD2avHaZiEe3cs0Bh8q5QPIzIz8no4FJ45J7j60XcdUiH5Km7/7thQpPKDKMVuYnTWMbfM/CFpWKq6PuHN/zXvvrfB2Ta7zeXr3Bc9meZNySYeXrZDyScW6vmNxkHJLf064deJ0K2oejozDwPu8l40T4mmFOxqkrYadnbn1aEVZUNkhDBowbNqR+cp6NBfCkZtKggtp8t8O7s6Qcjy5dg4SdHd1P0J75gefNv+2fOfOTdl173aYkfJ1M327MZ5yJxXOtzxGVi9jwd3oDc4aJp8i4jDq4THpN7GTSsHEeeJ9UmsjOI1jlHjFLDJzyvTSzHjbJQN20UOlkI3TWrFP3zZgyAY1eP5brc7XFiknPojZ1IhzGaZYYVpw3FG+ePQjvnD0AXzxvDs6+cD4GD+iH9R7gJa8TXoMZ+7zhg6lgNxvws8UfISad5dP7Z+DuBStg5xGnkm7PNVsw0V+Dwnjwk2NnO8dgET1CnMvG42SfEbHdUSh6I6xqOR+dO4RQNCi50ToPoeAm65yPmYSLgThF6jMr1XuDgclxfjbONPZ4+gkj9n8iwlMOaD03iDgHgG7a5MT7U0SMFIe2OOmUDURnplfw+9y7j/uPTRLxd6gpBdnuWXaTsQwn0tJRRbfD4fGPwjaUBeIYXZiBWaP7xyMBac1OcqyIBSePHh4ePGgQSnxhvGcpONjg90K4HRGPN2O6cbNgbWFPZ+F2W3/er8egN+vhfnwz0p7ciqEv7UKFPQ1DXtylvc98ehuyn9qKtMc246IVFfCnubXOyQLnUAx7tRSmRzfjpjIrNtty4dCmfyq6wqnD+8XHFWdr59a/UupDKBL/dAMgz9ohLdwItwXDOIJRXIgn3/kA48K1GJdhxviEB3fbajA5w6CNQhF2ECqcmdgdlbQNezAp7kVFMIpNabl4zDIIs90xDDWGYU1Ieh3oMHQC9rS42pZbu7B9+6ao05vNKnoHCb0hrq3y70WKG0yJuMFwPCpZ7tZwm+h1EW0lLkajvUXnHHdxYP3ZHs7R5Xc+RW8wMNmjGyG6QcT9lXgiCvc5o/H3QxEn4XNsnxON6ZrlZFLOBeBkfO4qP0/0bdGXRJwfwLOgjwRtR/4WvRY88oiroKjSb1w3r0Sv++xDUija0yqGwgNvrER5VQ1GiqUx2ZVAS4SDayc33kg8Mb3AjjOKHKgMJPBmnTT4nW+EexJ6k9gj55DlO6Ifi7qETq/HB3vKMSJNhxXXTcL75w3Ga3MHIC/ow+vyd/X5Q/DBOQPwr8um4+KLz8GIYSNgDQawwDEQv1lVgu+dORpv3TgF+Q4L/tNkxTu2ftoKfkXn6W+MYaDLjKzcAix5dzVWmDPgNVvbhscPwFc8+jUmz3ZhIAMTTzsN89L0yAy0alM4MnUxmKUVTH6DCzb7yb30SAA1tjRUODJgke9a4jFsD5ngtllwxYYIfh8tRL0zQxs67wTcg/V3IjbCHErkvEvVo+hDWDxlelv55iG3vXlP9M7X7wjdufiuYMr1ym2hGVufMzmrt3Zphf9R4I4Bc9peatsO8WhIjvLwlDrWmzzljHPVaTsdCutTOgUPhifVBibnYHPCMwsbN/CkJ5JL3ulVmCGi4clj93je8b9E/GyxiHsxcR7LoyJa0zx8nSc83CXikvqjoRyUimOCGedDUw7KvWGMGjkCM0cNhiPi6/oSyxMQv1QnIyPNmOlMIKy34Oml76EsLavLpyP1AOyIXiDiyAnrEO7v1mlowFQ73KjVmzBIqqoJ9gSGiaEz0G7QFoQUO4wY5DRhSH4alm3ZhR3bt+O64W40B6N4sSKMS8YPwHxLBNMTflxQaEOjL4gFW2tgMfaG/n7fIRiNIsthxRfmjEM0EsH7YQc8CaO2m0cS5jxusF1tdeGnTy3CLEcAw50GxGJtcyqTSsLXkWAIX59/CrYE9Hh8835864p5WOBx4gZrHW58eCmuGJmBheu24dkP98BuPupOVtyomgsi6CipFf1GpOb59jFcIXu8vx3l97SuM/yoeY3l3qbU6+dNqyxzYvtjhXZddzY/NCS5YTpHjFlH0uPOfEuHXJmoWsRzpNtDw5NGJzvr/ys6mL9TXaPRGKTXkqWUQ+Q8Wed/RAwXLWkWyuSuqJxMSu8ie4MU569sFBFe5+e4AehRS7xCcSywsdKGOPd4UeWL4tQ8K0almxDhpFSFtsjCFPRjUk4a5k8cilp/BK9EsxFL6KRA95pnxMaep6cQbhHDTeK7BOdM7ta7ELc48K+djRj0UgXu9uRjQ2ax5JGENtzKY1aXJbLQMHAC5hdlYrq/Gs3+EF5/awXGOWLa4QA8Lz/LrIevoRa79+2DztCZGT6KJD5p+pz6OC5wBmDU6/DXBW9ie2ML9GbTQQ8C811Q8t9L+gKcfvrpODPhQUbId8T5k9zx4NRIPRaONOKx0wtRwNFIiwlRoxH1gTBmBRuQ5mvFLqMdtTZXh156HY9JbIPDi3SIsH3i5upsoFWF0Qcx6vVRG+I6J+JwyN9Ui+EwS4XTwZKRzwPXplwl4vYeC0WcnrhMxP0vkyPFtNHokeeQOTvpXCDJPM4jJbll0UFSbWAy8L8V5Yk4JM4A/1zEwEqxlif4SWFMDilwQ2vOu+TQOr2YSWhpKxTHBTZY3Hh/szsPr678AHq7C/PNQYwKNiLUtcn+JzRRacwHWmKYkx5FIBTB46t3iCEV47q5A59IKUwo9rC5sTrP0+VCiy7XGxFJ79FNlXh6nB07rxyB+88dDp8YGZc/8g6qxOCQyCJuM+GJTVUwRCM4f5BbvhSViiyBSCSiGTzJSk3zsCXiiIuxqegaMYMRplgU46QMXjCXI3fACn0WKo1ObehaM/aNJuxKGPHD/76Gy/ubkWeVtGlnEPLVoa0z33M7s0IT0JQwY119FF8L7cVQb6Ncj6M6LQM+sxV5QS9yxVjtaM/f3KIB9OJcJLpZu9DmIOnyUb+K3kUyv/QWHQdoWL4poiHJQsUhctpbZ4q48wFHlDnNg9sTcbriahHtteQ0EHagDpLqlpG1Kldu0gW7W8Q5l5z8zKFwrvLkop/knMqxIg6p003Lz/I+DVNCr2WRiENdam6LotthY8VNjpaG0tAcDOP8KSMwPDcdcTEgUl+Meg98RulBD2abohg1bhy27tqFN51FCOhN8pSOU5V4FNptPcZ52+NF7KRyPjdX8x4TpngUGQagwGzEPHhwY6QUdaEYKkwuzWh8z1KIbXEbJvhrMCNcL0YlYLPaMPu0GaiXqour6A1S/TWE48guHoDJY0dLXlJVV1eh0c7DEa4emganWY+3a6Mo88VgkiLJRqE2bsQLhiKcMm0azgtWwxULS4+izSDkzgUWSYMs3Wen3XM+7BpTpnQoCzA7LaoZsjyd6o9fOA9XvLgRo4cPxDVThyEY+uzaPvYvtq9bXSAvrxex3aJxyc3VFYq+AOtLzr9k/fh7EUd9OGVxkChbxJHloSKeSEVvJh2DtNs+U4GlumXkIh2uDOdcSxqMXxHRUNwl4kpv7qvEBT4srFzRxEjQuOTKcg6HXy1iHBhZfo5eiUPnBygUnx+9Hs2iJ1bvQDgSxfkuPwaaIzxP/MAHFBr05sbi6Ocw4srROYhEY1jSZIQ/ruvUFg/djV4a+2gsxpGO00R3iDgB/T7RZ/Yg7Cycg1lpT8N2dw6aHQ7ssbiwyDUEQwcMwNBwIxz6BP62phSjCjIwb3A2opJfOIvCaTHgjCHZeGDlLpQYrGjNysZ7dWFE5dnMGJCh7cOo6Bo0Ejnv9YyoGI9GHdas+QDv1bai1ZGmTVXIigdxT6wEz/b3IE0X09IhCT2PtnAQ1+ibsfvyEWKU0rvZdi8s+XhUpAVXe/diWqBOe8+Sfl24AhvP6Y/f5AYxINSCcAdNqNloDFTu3cmtXej1oZOE7dIGkULRl2Bp4PxOGps8RIR5maPOFF9zsTQ9nocdBUq1gUlrmAtz6GalYcjJ93TD0iLmoh96HDhJml5LbvPwRRFXL3Foi2P9XE3OyHGRD/UtUZNIoeg2aFD49SasMuVi+65dmHn6qZhhScAV9B/3IzH7Imz0M3QRnKbj9mjAIy8uwS7p20ZNZrnTs0aUQaeLBUNhnkbB+oIdWi4Y5P5ux7wHIY+b26JPx093xTD62R2Y+9JOhHRGPHJGPtKDITzrHIy3dldgUssejDP4EZZOCL1mafEIvhbdh6umDcWFL25F5j9WY2VDELdkS4clXKXt49hbYK7m6mqLQXdQYr99Bj4L3kvuocDPtP9OUsezmPCn0/x+3HXZWXC5nHjHb8WmmAMmHU/c4VyqOBzyusMgSNmmZzLd/NnuD+faamfzi5IYEzFkmPSwyY8l9zU9lHp/MC8ajZwlL+np4fYuPOdeoTjpSHWNRsORLlYub+eiHg5fPSRKGolcIc6x/UzR6aI1oqQblhNQTxXxPEx6Pbn5Z6c3SlYoOgsX97ZGEniuIop4PI5zB7iQZdHL6541lvoK3OTaFA5jlC6KWy7lDhcJbcFLvc4sDXTPPTMaNSGxK0o8IXZk2eBzLJRziriY8JihN2uerxIP5DRjx/xCfDQnBz8ylmFkoFkzYua37sOO84txY4EN0UDo4Cp6xtwmBsr/Rkuw+ZxiVFwxEk8UB3FqsLpXecJpJDZKLXvqR3GkP70Dzie2wPr4Fvxsrx8JMeDY4eJ0B/bsfxIfhIzn9mB1tQe2DDfu3eXVPut6cqumjCfbvrutOQSb4fg0N3yu7NTMd4dRaNVh6bYKfFhSDbOxzWhsu39kupIrj/RZGqXvrd80ORwIsj1bLmJnRo2qKU5KUm1gsmvICaQsgHTD0kBsP47P+3TB8h7/ftKVbPNc8hrdtPy+2ilG0e3QSxExmbEzmsDLb9L5BZwT24+MRFg7p17RMSyoDkMC52YnYJLHtLikRVtVztW+PQH/lYTJiNJA0PjWh1uTW5dxf911os/MFeoqnD/JU3h4Ig9lFsMi6dHiAhOXgR6/jv21PBEmeZKPVX6jt21Gr5dwR6JRbNi+E69cNQFl147B/itH4J4Bdug8Ps1w9xnMeMo2EH96bgkCgSDiegMMXi9+MNiJqqtGovKK4dh+xWh85arzRRcgI82JaKzL66k6DZ/guJYqzJ80BsZ4FG81hrDBWXAsxzkeE0xpLv56zD4UNf5QmpQATs58TMSROIXipCTVBqZC0avhZsxVsOK1aBZ0Yhzdfe356Mchvx5YkGGQlpxGSlJ83x42arx+aCGmwaJ9Xl73jDn3WTggyXP5z/BUYsjAgVi/7iO8ETSixu7u7ObUnwsaFnsNaXgtkq5rra3mI+Ieu1xE2G1TaGjUJHUoRzMZD/e9VEPvZMBgxC5npra6fWTEhyzJSE6TQRsy18s1v8WOxTEHvv7oYvzhhvkwWSzaaToJ+S4X16RJ+TDZrNhpdeFvCxbhUnszskxHmKjVTXAl/hkDMzEkw4rNngQ+bJVw9FQB0OvRZDDgT+9uhyeo1Q2c50sPpkJx0qIMTIXiCJgNepTUefDYml2wSsM5My0Ksxidx9s4aHC5MfH1vXA8uQVpT23V/l7zbhnSDswVY7v5XsZgDHmtFD+r0cHrdCMhYf3Qlo1bm/Lglu98oSEXaxy5CBlNmuHQ0/CfpMHx5TljYbMY8ZHPjKqIUYzfAx84TjCuIYcdb9UF8PhaHtKlTUrn8Xxqg+ujwKQJSNdkt65t847ihdsxZ6sZj5j7a3s+WsTKfK8pjD9vasGCW89Cno1NSFveSiYrndS1ET0WRXNxy8XzMTHUAks0rHU6jifcImu2vgnDLTHs21uC597/GK1u92HnSnYXnIfaDDPuj/bDzj174HI6Q1lZWU/KLU4BUxwF5hepWg+q/SAHc1fyervLn4LXj3RfkTqUgalQHAZ62ips6Xg3boGnrhbzT5+ueeTM8dhxayz5q5xPVmWww140CC+dMwKe60ai/ppReGxmETzhmPYhr8WMX7xXguoWP5p1FoR0BmwKW/CIx43RmTbsvGk8hmU7cH+1BXuCes371NOwWec/O9/cgkyLAS8uX4W3d5dBZ7dKo6995Lhg0cXxQTwdL9TFEWhpxPQpk2hgclP14+1E6/Nw0ZozEsRNkSotz5XfNA53TC3CL5d8iP9sKMcyUz4WWwbgzqnFOMtXKQ07c+yBRT4iGvcRqxXrvBH8a+HruC4/CqtkguNtXBLO/U1vacI1MyZg2LAh2C35fkUiSzo0xy+zcZN1n0U6M3Erfv/U69oJQWOHDdl0+tSpnLrVrfAJ8jknlUS7TskLvm536zPfaX8v1TA8UUmaeRviyFy4Wzu/3ym6c2MTgpkZ2GzLxNe8hUh/ept2/bv+XFRY3AePVNU20deb8JhtEDKf2Y4FCTeCFluHG98rUoMyMBWKw8DhtT1BA1a3GpEmreSFw7K0Su14w39hZ8SKEYOKkeOya/v5cQsVNuYcFg8l9PhPvBizJgyHw2HVNjIPOFxYXl6P5cvexoUZEWRFIrjW7cXy5W9jXUsAQas9JV5Mhneopw5XnHEqTA4n1iXSsNmQoc1DPB5wxW9FRj4e3FCCZWs+Rp7bgTPHDmxbzq7oNMznzHNp0RhuDu3D4KgHzVYXVpfV4t/PvorbHl2iLeC55v7XEAmFcMHyMvyqNAij0469YSNWuwbj+rNmYlrLfq2j1lM5LyL/0GhnAiOdOuxtDmFZaYs2XeR4wSk05WE9nq41wSDP6zvXX4Ah+dnV5rg2B7NbcBqAN5t1GPiuVzPC0p9qW0D1XtiE+sxsPKgvwvSPIkh/dhcu2GXGUvcA7Xk32B34u3EQJqxo1j4/a60Hb7oGHbeydyxwWsXHW3fgqYtGoe7mCWi6ZiT+PDYdjsZG9A95cU6BGbuls7z6a2fixbfX4sFSD+rTMrVOfsBsw1JdGv7nodcQFsO+FlbtFKaOZz4rUoEyMBWKDtDmorlceGN3Od5e9QFyxNqcr6vTPADHu/ri79fFDFj27iqctnA9pnwMPGAoRqMYkTy9ZKMtA0++vxO36ktRZIhoRzG26M2oM9jgjgQxxdN2mMIoTz1ssTC2Gdyo0Vu1Fa6pgHsPXlxkQX+HAWvrwtjUGDluHlV6y16oAZbXhDGqfwHuuHBOwg55CIpOwXwflDy2NS0H213Z8FjMeMxcjNDAMRhkNeA7RTo0XzNaDIFRqLl2DJ76ynnaHMyXzuiP7xdbpIHX4bXyJjz92nLcNJiHsR3/8tIeLrSZ5K3GGW4jojojFn2wAZszeOBI98N5vmWOLDwpxt+iZSswaugQ3Gyrh1sf0Xby7y70BgP21zfC7q1H6VdOQz2f/7WjMdsURjgQQn+nHv+YWYBtX5yCswe6cd1/lqDU5kJuwIcx5jCeOXsA9tw+E7MKXfjGgnewNbNIq8dSCY3AqM6g5TF6zYsCXjjiUej1enCRWdu2XmFc6NmHjHAEDWI8BqVjnRkLII3F2WLC+54IfvVxIx798rnad9qf0NTTsDrjIRM/jg2A+/m9WFblQZoR2Cf54+5GlzZlqd8Lu/GEYxBCegMsiRhK0nLx7eYMFC2uQfErZbijOR/r0/I1T3yq06e7UAamQtEBnFe1U+fClqgNzvQM3HTuHOR6uNfs8YVVJA3B24O7UXpeESpvmYLbJ/fDm/VxPFwWR304gd/u1eH7swejkENF0TjoH9Kq1g5qpbgYn1kIwyFVdqqqXw6PzojUoMCYQOmunVi8sxTV7uxuH8ri761MH4jH121DbUMrLhiQjqv03F+ybd6q4uhw2NIvuX+x34Wb35GG75GP8cjWRnxznJSBYhsSgYi2lz4/x3lv+fqw5sXjex6Y9FHIip05I3DF1LE4vYnnYvQ8PAhhxuB8XDBhAGpCCSzz2rWiQXUXHHWPi5GzpiWK53e3IsNpxTfmjEKxGEqGWFwM7Tbj+vPCPF1ncaDU7oY9FkFhoFWLCJ2yNEQKAx6c1VqGyf56DAh6cLavXNuLa7/RoU2bmeuvwGhfE/wxPephgjURRV7Un7K6IAnTQnIS9sAJq1GP6a/vwSkf6/BXXbHENV3CGYPfaMHTlmJkP7MNF973Gr525iRcPyQHLn8rVgZtWGgYiNumDNCMUNbXnFqUClhf+zhUbx2A+194EwgFNe9/LC0N939YgtUbdmDd/56H/14zA1974DV8oHOgMScfX3v5Q1RU1+DDa8di46XDUJRhxR1vVSAkPXKWpxMBZWAqFB1gltZzZaUP71V60d+uwxlZUmH0YK3Mf4oNSGbAh1OdcRgbyrFo6x58ZE7HG2+/iy89sAhpj23ADn8Mj76zAQ+8vxsJsw1ekwUfunjIFfBBWgECRjPypNfvjEc0Qy9VGL1+fPW8mRgyoB8+8unxTpAbYXfvAw3Zrfjlyr1YX9aE+WOKcMWoQhj8wZQ3pn0JemEyY0HcHd2LDyYb0HLdaLzYvxXnB6vgDAUOHizAZ0pv58TmKlRfNhSz851ojeowJdqIv5lL8LvcVu3M9VQQkWZtuCGAU61BeLw+/PbZxfBYzQf3I+0OzFKa1pty8MQ+L8rKy3H56VNwWbRM/uXuXQBI46UOFnjEYNzpjcD17C7cUJ2N1xzFCBg+OX6V0xDqjHa85+oHi5SrEaEG2MSY/DhjAM76yINx/3kXb26vxoWzpsMaTv120ayLLPEoLvVJZ/OK4aj/wjj8dGZ/PL5mK3787k543BnaXODrQuVovGYUHrj1QrywuwUrq1vwgasAb5jzMSjmxVfCeyF9bo1YPKF1qLu3K3FktDm4Uu++nnDh7kcX4483nwOb3YZoNIagzoiQpBH3vs0Pe5Ajhr1O8iCNLh6dG9Ub4U6EkRYLSSrqYOfBAKkpMscNZWAqFIfAeXy70/Pxxt4KNNU1YGr/fEwN7u+RU3v4L7DyfSutCFVmK6psDrzbAjiLh+Lm08bj0ng9PNePRrM0/NGbx2K4w4Cb503GT8Zk4go3MOX0WXityYQGkwmvNltw9rw5mOq2wRr0awZrquAK31Otfgy3JbCjrB5vbiqB8cBG2J+XZKye1/fDhyWV6D9kEL5Y7MQMXwVCynt5zLDdTupIdHT/aN85nrCcun0tmJnlwCmnTINfeoYrTAWa8dwd8/NoWHtcaVi4ux6LN1dgbJYVXx3KMtb9MzG4qX+Rpw6/zw2g9cYx2HzDOMzt78IND72J1QGJq9miGZdBmw2LmuN4ZFsz/n3r+cgIR7UyN7GpDMumpqHqS1Pw1wvHodpgx3erM7SGvzfYMkwNzgg1hWO4NFiOibFmNBmsaDTwRNdP7n8xsg+RvVvwQdyBv2+qxW8ffwX/74W34Hx6B4oW7NCMzB8veBt/bzCg0pnZI/uf8vklzEasao3iTxua8OpX5yPbLDlM8gfzoKO1CVeNKIJ10AgU/XMVbv84iKvOOxNjoj4MqC3Hd8+djm0hM8a/uBfXbAP++vxy/HPeAO3kqxPlDA9lYCoUh8DFPe/7LNjh02Fk/2ycP6Y/TH6eB9AzsG55r8mA057fiSEPf4inttXiYpcfX7DVa/OQWPlokjrUqNcjRxfWNpee4ojijiwv1lS2YvhjG7Gr3odv5ngx3BrliTYphRXu4OYanDO8PzJzM7F2fyPeSev/uYfJWcnTcK6wp+Hbjy9GfasP1w9x4LRcM6JqzfhJS0Ty+yCHHhcUmuCLJLCgNIBwnN6jz29WsX5YFMnA66XN6JflxG1zpmBSY7nWMTwe0LvFOYlxyc+50lG8JVQCq1ytMbQNg8fMBrzqs+H1WB6+NL4QV7bulU+3eVL5PZ6XnuH3YTp86BdvxfNL3wHnLKYSho/zZbe4crDRkaN1iJ82FKKmeAxmZDvhiPqx0l2ErfZMbciYm/rXmp0Y4q/Bg6Mt8F0/RjrZY+CVznbdNaMgdh1+ee08fCM7in7eBu23jzf0FK8MWKVjW4yvTS3CtIZ9iEmlw+eui8XwviUXD9fEYJe6+bE7LsKNU/pj054K/DZepBn6e2qbMWToENx1zjRcOSoXp512KpZ6TNpIWWpTp/tQBqZC0Q4W7KDdhlc3lWBPZSMm2KKYY/Zo50n3BKycOCz2U8M+VFw8AL4bxmD56DguCu9HIvzp1bjeaBxrLx6On+TF4fS2gBbVjFADFhQ2oUUq3kezajE22AQDK70UNyiEKz2n5jsxNc+BUl8Mb9dGP/eQEL/ulyf295YM7TjPc+fOxOVZJhR6GhDtgUZG0TuJSdrnxgI4JVYvhSqGF954B5ssaQgbjdLotS9FXYPey22Zhfjr8g+xq6QMMzN0uCLNd9ymA3A0pd5ix8dpudhhc6NUb8H9liEYPHI0JsCDmMmAv3qz8JzfhTPtftwWKUGLWCg0LOnZfNtRiDW2bFSapMMcSqDRkonrz50rHdTjv5fvkWDJ5FSGlWEXvr66DkMf24S/fVyDLw514f+Gi+EciGGt14Cb3tqPwoXb8eCGWvzxslNx6ZA8RHxBROklFCX/Wg165CGoTV3oibmYfLY1rkwsawjgsedewzf+uwQFC3fgxgcXS9iDuHp1NWb85y346mrw+2nZuKpxO26PluOHZwzBv55fiqURKxZs3IO8fevxfUslvmCow7l5Ovzi8UUIS33NofQTAVUDKxTtYOOzxpKP9ZW1yC3Mxdwh/ZHX2tjjw8tsIKJxqUApaQkO5x1pm3d04I1ARyUdd/we/6ayETkUNijj0YLJliC8zU14atlK1KQlT3HsOtqKZ6MZ75kycP/CRYjFYrgjowWjzOGUzf9T9A6Y7xPhMIanu3DXVedqBtWSoAutccPnavR0Bh0eKo1hc1MYsyaPwZemjURWc/1xqx+4RVmtzoonq/W4dNE+TF+wBbvqA3hgZjYmWuJ4qtGOhz/ah1dfXYJvLngb6c/uxPCX9+BVZzFiYkyX+XW4c+luMeA24I63S1EsRth3cj1aPZFKWL/ZE1HcEdqDVRMA3/WjsHREGFeEKmANBJAV9ePueCk2zbDAc91ovDbYi6sCpUgP+T/VcWTdZ5Zeas01o3C1rgnWdvOEjycMg1vahR/nxxG4YQxarx+DluvG4Pk7LoDFZsWSOf3w4KUzoO83FEtbDNhjcaJcb8C6Fh3OmXM6RjsM2nHDu4wZWGXMwt6YDrvgwiVnzoLRYNCG2U8ElIGpULRDL5XVy2V+lHgimFNox4x8mzZEo/j8sBG2ejw4d3h/zD19GmpDCSyOZWv3jqVJ4L6DVWEd7tsblR/Q40c3nIdJDjP0oVCv8NgqUgu373LrYphr80j2MODhFVtQ5wvBYOh6s8fcxFrgdccAPPPuWiRMNlybp8cZiVrpzBy/eb4hyddjg/X4k70KJXPT0XDlMNyXVomxnlqEpef5VXMNNp/mhF+MHBo4/Ft7xXBc5i1FIhbHrYlybJrpRlCub5+TgW8bK5DuT/0inyTsOHPv0rBYivzbviNNIzR570idbMLPHK8pCoenbeEn/20t/CJ6zd0mHXxiwV+Zl8Dl2TE8v7UaYx79EKcv2IpwJIL/NzCM0cFG/OHcCZg5YiC+/EYJLnx5B3TBIH4yJK5t4ZbqDkB3oQxMhaIdlY50vLpiLaI+L6boPRgTbeqR+TwnC2wois0xTHTE0BKK4/UdtYgegzHISfzlZhceCbnw9oqVGDFsKG7QVSEjEdQWcygU7NDYoiGcEmrGObNPRWNVBV435aDa5NCGOLsCOywNFit+tHQ7altD+MK0gZhd6EY8EJZ7Bz50nOCQL/O09McQorElr5PDwDTCuMCF19sraWy1v8+/fC9/FN0Mnymf7NiWKpRfPBjz+qUBra24KlKJpSMjCN04BvVXDcNvzGUY7G/WDNP+njp8U1eGDadaUXVRf/zCUoGBnobjfrRpT6JazmOEbWJHSsKX7d+3R/vsgdftOczHFT0Anz0r5ecj2agLx3HunBmYOWwg4mqbm26FxvqgQBPmmwJIz83D8vfXaduORPUGefqde9KsgOM2C1Y3BPD3d7YjzS4N/9yhyKLREDtR+v6K7kDsKpiNBlw4OA0mgw6r66OoDbV5vzsLp834dQY8Fs7BntJSTJk6EV9MC2NUoF5b5a1QJGEbEhTrkfmOrUrSwOc1qq1z0MbBjoNUWUH5QvuOw4mCKh3HAHuzjZIraoMx1B1UFE0hZqe2njMrJH7GL5nn4HCd/GWFxM82RqG95j1O6OWcsdZY6oxMBpF17qFKwpd8n4xKkoPX295+io6u9Wa48e/yndXwR3U4zRnGQFNE87gpupdQNI5BOW7ceMoQedYJvNZolApW8tGB+0fDIh9cF3fhyQYD4r4WXDb7FFzUWnJcz4hX9E3YYFukmT87UQe3zYzFb63EqgYPAjaHNof3aLDJj5rM2Jiw4CdPLkEkrsPtw2wY7DRInlV5TaE4EsrAPAaanS5c9G45hj+/A+Nf3oXRL+/GkBf3Yt6ycukl61Fmd+OfpiEY/UYVfr4faHJlaCcTePQmPBrLwKhX9mLu+igeSuSj2WBB2GrBX1vsuGt3Qjt3tqfRDOZwHPsDUVQfUI2oVpS8HxCDuV4MZq7UTbTrtYf1Bu3zXMmrGctyjY18WD4fFPUF6KEIGYxY5uyHt9asw5SJ4zDflkCev1mtRD4OsKeehxBmG1uRkI7V3xYsRqVcixuNWv45EtzWqMXpxnPbKvDGqvUYke3APUPE0JRvqr6A4lCYJ3RxKctBL269+CxYrFasCDmxK27r1Eb/PMe8PGrEffV27f2XLzkT8+GFO+jrkcUkCkVfRrWex0CmpwUfnjMQkZvGwnv9KCy6ahpuvfI8/O/Fc7StWD5KuJFtSmg78zfHDfAmDNowzeaaVvzg+VXYeNtMPHreEDyyvhwbazxYHnRCl1OA702RZjfasz4YNsvBNBe+sq4WI17Yicmv7Mb4V/Zg6Cv7MGFRqbYaudqehkdsQzB9ZTPu3OlHTXqOdpYqDcj/6vIwcVEJfuJxo8pggyMRRbnZieedA7Hckq9tudPboQc2IPF8fX9U0i+BOcVOZDlM2gRzRfejLfYJBTHRGMNl8+do194x5KEVn5xMcjhMRh0WNpnxYr0O+TnZ+Oq86RjWIL04heKI6DDfHUG2zYgVpU3YXu+DwXDkDjDnaTZZnVjkN+KlN96B227FXWkNyDDEtNEOhUJxZJSBeQxw2CXAORURMaZs6XhSKqz333kXlzg8msF2ta8Ed4Z3oZALDnR6zcjyGi3aebLGeBz9WhuQFQ+gdX851iRs+Chiga12Pwa31KA2YdTmo/UUjIutpQWvzixATAzm1utHY801k/HlS8/CD645W5ur9HHciTRDAm59DB4xmFvEYOZKzBp/GN98YilWf+FUvPDOOnxQUgO9xYrtQSNamry4Jlja64csGbqYwYiymA6PvbpMWhUjzjc0Ih8hzdOmOD5w6oHbrMNlBW3PeOHuFtSF4jAcwSvEhT1bXXlYuHEPyveWYEamAV90NGgrbRWKw8EuC3PVGS1lmDZkAGrLyvGWGJilruzDLvbh5w1GA9a3JvDw3gCcNit+e+N8FEVD0MWi2m8qFIojo2rmzwEnjS+ri8GbNwR3njkVBU11msHWNqz6iS+GRhbPVR0VbIbN6cCbCQc+9Blx1qxTsTqSrp064U3LwDW1ObinJQcr7bna7/ScedNmMPvFYN5vduDFxihefeMtXGFr1u5e7C/H7aHdGJnwavNGOUwZ1BtR6sjQau/81kaYo1HU2Z14xtYfDWmZmJsWxp6QXjuLtTfDwdUGmPF6Ild7f+slZ2GoUQdDOKylgeL4QC+mIx7G9FAN0uw2rFmzFmtjJngs9sOe7pMwmfCvHV68XeXHvPFD8e0zJ8Lc3HKwnCkURyIoGeXySYNRlO3E2qYY1rVIHX6YFlA7a9yciYeqI9i+aQtmjByKK8L7YJTrvb3TrFD0FpSBeYywEaxzZeK5bWWo2/IxzkuPIHSEx8nd+UfkZ+BPl5+KLz+zFn9euVczQecMyMSasgZUlFXgz+MtmJdvxm8/5jYGPW/emMVg/qApji3mfNx90RwUNddrYWjbpkd/sGKlcWCPRTDS14B0px0vJdwwOhywye24GGbeQBgvVMdwzR4znkW2ZgD01iqZnljOPV24pQZmowlnp0VgN7ZtUq44vnCfvkzJS/deew5MRgPeaDWjImLocG6cQa4tMPfDa5t2wWoy4px8O6YGqrQ5wApFZ2CZPsvQiFEuE7Zs342X129FyOX8zLYwXPwTkvrs5b2NeP7DfRhRkIHvnVYMSyja5g5VKBSdQhmYx4hRr8PCOjG0RkzEzRMGo7ip5oiTvnl0mS0cwOWBcjRcPxpvzM1CWWU18iPNcPtqEa0qw9hwC9zBZnzw8Ubt5ImetMpoMDc50rGkogmb176Py9xBMSwPHwBuKpvusOGfN8zFD158H98/ZxLq+o1CuhhnjTs2Y9H67fjZBCf+94llCEjce+PRV4xzs9mBtWEjdm7ZjDGjhmNGtBa2eFR5KXoAdqGM8v95xkZkOqx4fu1ObKltBUymzzz9WpsTf35nO8qbgrhtUj9cPSgd0UDkwF2F4ugwv+W21OOSqWOQX1SEXRELPtBlwXSI1WiWPstrQRdervTBbdXj2mljMLdxr9QJCoWiKygD8xig57EsLQv/WbUVpqrdmJOlQ6CD3XZZofGzyYfM9xw+b5Cu9B9bM3HB5KG4yuLDKASkAU3DiwELKvQuXHf2TBj08q0e7C1zuH9JYwINBUNx28wJGNy4Xwvv4aABZhZD7OKWPai+agSGWBMoTPjhlsrZK2aDMxrGEG+DZlhz7ik30+5tJptJn8DusAGvNptgNRtx07ShcHEfxbhqSnoCZm+etTy6tQ4XzTwFCHiwLGbHTkumNt+SMM9wOsbvm9KxpbQSc6aNxRW5FvRvrVEb4Cu6TFjq6RmZOox26bCxPoDFpa3QmT7xgnO+fKUzEw+v3oItu/ZhTj8Xbi1KwJdQeU2h6Cqq1BwDfGgr/RZMnzoZ1xU6UNzK00g+/Sjj0noWO00YZorCnQhpvV82lhxerrM4sGZzCU5v3QNnxIuvzRmPCYVZuPWZ97FmVzX+t3+bUdpTZg49efulUn18Uxlqtm/BhTnS1h/GHGxvMBM28tVxIxZ5bJgUqMNpvgoM1EXhc7jwZtSOYrcdIz2N2mT6HrSXj4o2DGa1YX2DF0vX70Ku04oLDbVaA6O8lz0H8wQ7H+f1tyPXZsAH1X7sbA3DYNRreS1iMGCtORMPvrQMETEObshPYLQ9Br9q8BXHAOuriaE6TLDHEWpuxJsbd2BXWp6W14jOaMT9+41Y1RjDhJFDcPOUYShsqNHqbYVC0TVULX0McHXxtZEK/CutEvPsIXg6OIvWE43j1bOH4AcFgMvTonnyWIVxvk+RvxVLJxoxxpRAIKZDblM1fl0YQ8M1I/Ds8BiGNFfLv9Bz5phRl8A6vwmDR43FLcPyMKSpSgvvp5DgFNrNGGmNIzse0IwwVrkM5VJLPs7IiKHAJJV2KIZLJwzCeaMH4p8rduCJG2dLLpO491x0OgWHxfYa3FjlM8IYCeCi06ehyNPcqc2XFd3P7EgtBklnZMuWbXhz7340OtzaivKauAl/3RtBKBbHnRfPxjynHk6fVzX4imMm5gvi0iljcOb0cdjni2FJi1mbqsHO5SpbHp5b/TF8Tc24MDOBC8xN8KtmUqE4JlTJOUbC8uh88bbD+JNNHSsok16nySxio8izfYwGvRhx/Fyb8cLG0ROTiu7Ad/k+EAdawzF45Tc/Y9wdZ7g46fxoNf5mL8M1Lh9aJSakfXz8Epd/zizGfSMdyPM0Ss5piw3Df6W/FHNbypEWDWrDmbmeBvzY3YrNFw3BpLq9Wrx7g9nWPj4WswEbG4NYUelBsUOPaweYNU9abwjnyUiatxVfPGs6CvJz8WHAhI1ROwImK56PpuHNd1YiK82BG8x1yNOF1PF8is8F97AcCi8m22Jo8kfwzKotiFhs8El++92GRuxpjeArZ07CjWOLoWv1agdIKBSKrqNq6m6A1Q+NwuqECR/WB/BRw6e1rt6PXb4owsbeu2UPK10OO4YSnDfa5qXdF7ccjMN60ZoaH1bX+rGuOYKSoGZjarDB59AT52weNJjldzyR2GemDqQCLUyifTET1otRuV7SY4Vfj5e37kPFnj2wy92spmrts4rUwPKTGWpGmuTETVUteGNnDd6q8uCBDdXaXqzfv+osDJZ+j07bPkqhOHZ4EpldOjTDnFb0KyrAnv3VeCToxN8Dbqz6eBMsDhdmWQIYGm5ASO1SoFAcM8rA7Aa0Ex/MdjyMXMxashczF39as5eU4OtbWlGnnYAT14ZjOit63fSH7qPRBbh6u6PfPZKsYnC1yqsfBPIx+42Sz8Rn1jt1uLfMAKe+4+8fSRxUN+p0Cb3eeCxTTKMG+a5RXnA/uo5+vyNxT7uYGLw/8uVj7vIKnC7pMXvhJizc1mZU7vDrcOcuw2HPVFccfyxGA37x+jrsqG5CsLEWv1+xGVe+uQv7dmxnJsY+b0Tr/PTG3QgUfQubLo6XEzn4U1kYlXv3oDEQwdefXoGfL3gb3hC72nEYwjEYOcSkUCiOGWVgdgOshui/S6587Qipr1AT1mOfzoZSdEV2VIdgqqisy5ef6Sca0UkNFw1pCkSMFXEz9snvdPz7nxXDWJkwI+r3t0XuEFxmA7JcdpQkOv7+kVQu4agIJywN1ZWF8lPFoo7C3pEYn6H7AwlLucSHz6Wj3+9IjHu5mM2WeMdn89C4KUizdRhXRephmnFag7ItFd2FWScdz8OcRT6kfz+ku52Iqd0kFIrPhTIwe4idzUHcu6EFt5Vb8NVyc6f1xQor/rG5Nmv1uvXflp95T/RGJ/WmaNnCtbtzvrknhi/L73T0+x3py+VWfHNvHCs/2tq2H+cheJqb8OrmvfhSF34zqS/Id363ralo1+ZN35SfWiHqKOwdifH559/WVxd/fafEp7Lzz/ErFRbcWWbAm+u2IBLpaO/EBBJqcY9CoRBisXivW5SoUPRFlIHZQwR8XlTu2o792zZ1SVVbNqC1ujIRi2qWUbCraqyrTlTv3Ir9Wzd2+PsdSj5bu3sH4hH+xGfR6fWIBH2o3Lyh4+8fQZWbP4a3rjqu1+mi8lMB0WfCfASF6/dXJKq2b5Ywdvz7HalK4lO9YwviIXpkVcuhUCgUCsXxRhmY3UBy5O5IAyoTB+Th8VvOxKJrp+G1a0/ptJZdfwp+etnsxvlz5/xRfuYM0fmd1Hmic+684sz6p687HYu78O8uvu4UPHn1dJw561Tokyt52uFwuXHJjIlYesP0Dr9/JL0l3/n1hdOrJk07hfGZJ+oo7B2J8bnzl1fOKn/h5lldis8i0QvXTMdF82bCbDHLz3wampzct1TRe2HZUkmk6C7YzzxcX5OjNmpEQ6H4/CgDsxtgVcTNytONQF5uFvrl53xKGVmZKEyzId9Xj6L6/Shq6ILqq5Ae8kQyM5018s9QezqpvaJSB+LRgpY6FDdUffa3Dyf5N4vkOwUOA/rl5aAwL/tgXPJzJC75WSiwmVBcV9nx94+gQvnt7EBLyJTmZlz2twvv0cT47MtOBMOFEjYtjB38fseSzzZWI8uqQ2FuNgpEB+Mj6VUoccqQ+BDVrKQGNuq52RnIzPkkbSjmvULJgyxbnOes0kfxeWFn0m5IIN9tR3ZWxqfyW35OFjLTHDAZet/evQpFX0MZmN0AzyB3REM40xrEby+cjl+fP/VT+uMlM/DlCf3h9HkQ0Ru0rXs6K27fEv8cyxvYJHf0u0dSSGTVJ3BtehC/Om8KfnPBtINx+d1F0/G9U4dippvj2x1//0iCKCbxicfjx5L3DLFEQsf9KqO6zj/HiHyWS8TPdgTxs7PGSxp9Ep/fXngKfnLGaFyay7WjilQRjsVx1+mj8ceLTjmYNhTz3i/PnYxzrB5YJeeoNFJ8XsJiOI4x+vH1kW78/pJTP5Xffif577bh6SiyABFlYSoUnwtlYHYD3P/RFI9hqK8J1wX24JrA3k/pBrk2N1AFezjUJzwwjI9F4jPFU42rD4kLdX1wL86M1mh7ZfYF+MzpYT7DV/WZ+Fwr4rXZAZ69rjj+JGCSbGM36GFrJ5PBgHPDlbjev0fTjZLHbgjtw3X+tvQZ76mFJRaDWc/PS3nTSS49YADQs2ll30V7p1AcGXbaC4JenOUpw/Ud1Nc3hUowIO7TDtNQKBTHjipB3QSbOnrWAjB0KJ6W05dOhGB8uHl6R3Gh+mLlyw3hO4oLpU6HOf5oud9owgZPDI/uacJTJc2aFpTI672NqAklEJT7JUYn3vAYsag2iDqzXUsfeqKDdrle48cz5X5sCJu1s+RZpHx6+Wx9HKG4MjIVnYOjTiFdx3UBxRPYVF5SKD4fqlVVKBQ9Aj2OCbMZa1sj+MvWevxrZyPu29GI/9sTxa3bwqgMxlBndWGxvT++V2XEXR/VYXdaHrtmMMt3H65L4Jd7A/jDfuBvrS68G7JqUy7eNWbhd00O7fQog7IKTmrMkv52yQR2o16TVcsQHJNJwHbgWlIOkeVAhuEIB73g2nfkLw9o+BznWygUCkEZmIo+DRe5s6E4tOEwaTm7rYFg42HRJbR7SfuDjYdZ7rMx4pCr/kBjwvtaA3OYTZgVxw6PENX5fLi92IaNlw3HyguH4rWLRmHmiAH45aWnoTjdifowUJQIYozOjyAMaI23HdXXarXhl0vW4+ujMrDk0hGwBD144IN9qDI78UqLDX+ZnIZsrtNSm2OftBil8H7g0+PJMh8e2tmAf+9qxIsVXkTMFniNZjy+txkP7mrCQ7ub8OjuRjy8sx7LK1thknqhwebCy/UJ7d6rjUCpwY6odIaUkalQHDvKwFT0WYxiXdYGovjH9gb8Z2ejJjYs/9leh489UW04Nq7Xo9psx7tBK56QBiYQi4vZAkQsVnwUNuPhfT4slEao1eHWflMnxuai+hj2RI1IGAxqmKy7ESMzGEvAF4ygNqrHK8jEe1v24IxIJZz6GMaFm3BJqAzT4k0Iy9NvWzmuQ4vJqs2ds4ZCsEbCcCQiqBTjc1E0TVtg11DVgOUeEyqNDsS1dFOGwcmGXVqze7e24rvbPXiszIvHxVh8vcqLkMkMr96EBftaxMhswrN7G/Hn0hDuKtHhXzVAE4z4bUUE/26144mSFjzgceE+nxsfBw2wqBZSoThmVPFR9FnosWgIx/B0STMWlrbg+dJm/E0ajDt2xfBGiw5Wkx51OjOe1uXj994sfHFlJZrk83Z9AusSLjwWzsCDjUb8tTyEv1VGYBKjZI8tHX/xurE1bj2wB6gyVI4HeqMBZcE4Ht7agLsvOg2DYyEYolFt3q9Y+YhI1ZQ07mksDvA2YfbgPLwo6fqb7a3QZRdg5OjReK82CrcFeDqejcejWXhK/lYlzFpaKk4uvNJprKypwfdGp2PFlaOw6sLBeGh6PlxeDwpCPrx21kCsOG8Ill4yErdPHoCrp43ArXMnYm1Ah/uXbcDPpuXgnQsG41sTs7FSOp1v7GuF+cAQukKh6DrKwFT0WQKxBEa7rVh1wVAsO2cw3pS/FwwvwJfnTcHcfpkwB/yIRmKwBIIY7z6Q1cXu0Bn1eGJTFWJy/8Xzh+B7Y7Lw92XrUW1x4s8VRtw6wo35jijskZCyL48DxkQcLUYr3telYffeMlyob9A6C/GDJuVnkZTAH88cCVvAhx27y9Hc0IRsMSwHOHX474rN+E5+AHcONuKFTeXYVOsVw0BVbScT7IRssmUjKkbmWzv34+mtTXgvYEe9ya7d4/QMj3QuA6EwPjJk4tWaEPSVJZidaIBL6oMxAwvw2ke78VKtDq9tqcAAcxgTcuyIqRMYFIpjRtXCij4LzZFYIqE1HK2ijw3peGJDOcYEazDWGoE3YcAgXQhfsdRjuBgiB+0XnR4ejwcBvxeWeEQbcuXK0Vf0uShr9iHa3IxXq0NYHbUjYpMGSs3D6lYMJiPWN0fwfGUId55zCgb5GqEXo/PQp8z3yWscJi+ur8D9kzLx4JkDMTrTCp2nBaeJgdDUUIe8eBiZ+ig8knbBUAg6Li9XnEToYAiGcEU/J3xSXh9uMeMvHhcerAwiapaeyAF0FjMe2lSNjNxc3DhpENwNtRijj2D+zFNw324vHolm4+GtdRiYZsH0/pkIxdScXoXiWFEGpuKEIKrX4b5KHc48fSrmunRIC3g0rwW3I/FL4xNrb71Eo7hs8jC4cwvw080teLIuiklD+2NVfQzThxXhI2MuXo648aeqOJbUBuFQpaTbMIkhWW5yYpHfjH37ynClo1XbgqgjE56P3drOTuTnvDoD/lFlQJ3JgTsHmDAm6sX4ocX44Y5W3L/Lj/OnjcHowiyEo7ED31KcDDD/TPBU4w/j3Fhy/jA8MjUD/Vqq8I81u1HlTNc+Y4jHsdWRi7X1AQxo3Y9pBh+8Jiu2x0x4a/0O/P7sMbi7MIYfzBuL7b4Eluyuhc3YtshMoVB0HdV0Kvo0HP6K6fXYacvCoi0VOM/SgiIrEEwcPmuH4zqckxbC9EQTGkorEfX4MWfyGAyxRPHq2i2YYvXhH+NtiNdUYsH2agTtDu3fUXQDYjD6QjGMynThJ9MGYGBL3YEbnxCR3sCIdBtuKLJhQKhZ8162kUDQYILL34KJzWUYEmpErtuBP8wchKrS/QhU1+JqMViHmmMIJ5QH82SjwWxDjdGGQFwPVySELH0CJrsT+gPD3DGLGX9Yvx8jRgzBhQMy4PI0I2C0oAQmbNiyDdPMPsyKN+DUTD2qG1qwp7YFOqlbFArFsaFKj6JPYxSFogn8p8aAiQNzMTXSDGckqHkv29PePOQ9u9eL6x1+PDqzALeePgaVTT7c5PKiur4J5ngUWYkorPGYtugkzFXJyr7sFrhB/9C4F7fp9+M6hwd+HuN5CP5YHGcWOvGHCVnI8zYeTDsampZAAHfkJXBtngGBiBgQ0Qim+mrw3JmD8O+xFkyNtsDIE7PUEPlJBTuAH1pz8e8WO36yrRn3lsWxN2cwbptQhGJ/g5aHVlhysby0BZPDtRhtjmh5zxoNYwz8mD1qIB5odeN7W5rxSGkAM8cMwdkj+yEcibb9AwqFossoA1PRZ+HAasBgxqq4Aw+99TFuG2xFus0EsTs+QV4zk1t1n55LpRmgYjy+tD+E3+9swo25UWmImvH1Myfi3bvCcksAABm7SURBVCY9vrauDo2ONJzdz410b9twu+Lzw6fIU1L8CT388Y5PS+G1cCwBTySubU3UHhqOfknKwIERcCY1T2HiHNxWsQVowCrj8mREB0c4iERzK8rrvNA1NeFKWytuLzIgEW4r+5FABN+bPggXOONwBLxteSsaxQhjAn+ZOQDF0pnZJ9/t52/CTbZmnGINI6Q84QrFMaMMTEWfhVV/SP4fM5lwe0EC04LVsMSjn1qNLDaMdk78hFgLvjY8Aw6T/uB8TO6RaQ16MbaxFGejQWtwbkrzor+vAc2V+3FDsRM3jMiBV030Vyh6NSzSp4Vq8aPCMJ6cmY8/jbLh7HgDzF6f1jlkjXBerAZ32htQZIohcKDpY2dEJ/XDkJZq/F+mF0/NLsIPCiIYH2qEIRRWnRWF4nOgDExFn4WeMGcshIsSDfjnacVwJXSIH7KtCIdVDdKAjAq34h8z+sFtNmgrz4k/GsfcAhd+NbUfgjzIWsj2NOM7/eJ4Zk4xrs1IwNLaLA2UKiYKRW+HnmxPTIfWcByeaAJBad7ajzyE5L1Xepxyq10XtA1OheE9esL5l7+lnJcKxedDtZyKPg0NSDYcbBiO5GdkA8LPtN9xiO1HWAxSb+STFcf0YnoONDRB+UE1NK5QKBQKRddRBqZCoVAoFAqFoltRBqZCoVAoFAqFoltRBqZCoVAoFAqFoltRBqZCoVAoFAqFoltRBqZCoVAoFAqFoltRBqZCoVAoFAqFoltRBqZCoVAoFAqFoltRBqZCoVAoFAqFoltRBqZCoVAoFAqFols5GQ3MqCgiUgdMKxQKhUKhOBFJua1zshmYPPdvlGiiKI0XTgC+Kpovcmnv+j7Xiy4XZWjv+j5Mn1vbXvZ5MkVXiq7V3vV9hooYlzO0d32fQtHVonO1d30fxuce0XDRidBWsU57QGTX3vVtDCK2pd8WZfFCH4e2wRDR3aLBvHACwHIzSZSytvRk9GCy0uovsmrv+j7niZiJbNq7vg8b+9NETu1d34fxmd32ss/DNDlddKLEh3XBLNE47V3fhx2AmaIp2ru+D+PDzmY/0YnQVtGw/JLIrL3r29DAZDvKDueJ4qwpEF124O+JQL6IaeTQ3qWAk9HAjB3QiUJQRDd4QnvX9wmJwqITJT4nEkwTpg3T6ESA9QDjw/JzIsChMMaHOhFgfAKiE6m+PpFgujB9TpTpZsn4nCj5jfGgUtaWnowGpkKhUCgUCoXiOKIMTIVCoVAoFApFt6IMTIVCoVAoFApFt6IMTIVCoVAoFApFt6IMTIVCoVAoFApFt3KyGphcWdXhyjedThc3JOIw9hIxLAbE4wmd7nArwZIre7mp6mfQyX8d/W6qBJEhoXG4lYfJ+HS0sjes1zN9EvJbsc/8dipkkODqJFIGva7D538kErpE3JhAr8pvRnm2usNXC4wj06bDvJiI6xKGeLx3lR8p5npJoANBPBTmwcOWHb1J0kfXm9InptUHOt1hV7keMT5E8mui499OjUyQqu3wdQHhPe5a0GEacq+cjn43lZKgxnT68OHyXIckYua4waiLsD7p6DdTJb2Ex2zQM08dmucYP6ZLh3kxaDAk5BOxjn4zZYozPm155jAcNj7Ipm1wID7yO5/57RTJIPWT2CxHqt+6lA+7G24uejLB+C4XjRctFZWITCKSsFpMpruvvuCWq10el0sXO2wt3pPYpES86rH5n9nV8OzbK9e+Jpfab9JLI4wbEe8WvStqErUvP7EffuGSv17sCmRmJULS6qQ+uR3SYr/RqK/76zbPa+vXrV0kl9rvR8otl74m4lYRb4hqRcn4sKAM/MfNZ90xO8tYYA8HJH1SGx82Bk1GOzaELRVL9rU+/+yi5e/LZWPbXQ2viOnDrPRHUfu9PSMzZ8286ttDzWdOciXSArGU1gMaJolPud6Jl+qx8w9PvfYDudR+b1XGIU90johxvF/U/n7gsnPn3XBDsXn+dGvQFjiSydBDmKTerYyZ8USDpfSfz776fbnUPm3YaLIemCGqEr0uan/fP2/WjIuvG5JxxbmugL03xEeKDhqjuvi/6h17/vvSkl+HIhHGIdkbYF0wSDRP1CJ6SdQe/7wZU86+Yky/r1xga0E4kfq6gAEPiRnycEta2WNvvPf7mrrGRrmUTINkfHhIwQLRdhHzYDLgwTmTR0+5+dQx3z5DqolU1wVJpDOD35YZt7ywdvMjddXVlXIp2b7Q6M8R/UnEOs4jStZt0eGDB+ReN2fK+TPSomcPjrb2ktgAFdYM3Pvi+0+u3lPF9oX1GcPMyorx4kbrV4j+IdovSqZdNDMzO/vC0ybe8v3+0QliBB3WAupJjBLslbocPLVu9z9eX/Px23KpfVvKRz5MxIMKnhFtFllEJJ7mdDpuOG/Od2/P9vd3GhL6XlBdwyJP9Z1oOv67ofytpas/WsNLbXc0WFaYNqyjmd9eFPU4vSUf9yTc3f5fIm5ASkPmINIT0BXlZmdkmeMmlpT2bYo8qIRer/NajQY2Rj2GVFi6hrA+XN7sK29pba2WS+0NSGZz6VtplbFPxEqsfZomBhfmT861wmLWJRK9oZBLfPT1wbi3tDlQ6fV663mp7Y4Gg8jNlfmXlRnj1T4+9pH9sodm2YwO/ZG9Hj0CAyYNtd4bQ2uNN1ha19DMRqN9eBlGNiqMz6Fxjbvd7oLB6ZaCNJPOGmd/P8Uw4IGE3lDjizSX1dRvkreH5jU2KkkjmZ2ZT8U1JzMjvyjNWphmjPea+ISkf18ZiPkqqus2HriUhOFj54aNDPPZoWkXc7vTCordjiKpD8y9JT6ROBLlwURrZXXdjgOjAMkwM3zcwJubKvN6q6g9sTSnI78o0zU025SQ6PQOJByJ6pCusWR/3b5YLNa+vCfjw1NIGBd2PtsTc9msmf3zMsdkGWK9ob0/SIk3Vl/T2FIeiUToEWsfHzYr3Nyfhmd7YzlhtVhM/XIzctON6G+Xyu3A9ZQTklZv6/6GEm8gXCdv27cv/EuDhpuss2PwqbQzGAzm/MyM4sFpBtZ/vQIGrilqMJY2tGxv9fraOy+SJOPDDtqn0k5MA2NxQe6IIgucRn2PGszxaCzujsTiOVKoWR4O/tNsTDxxfaKq2efx+Px+eZsMbxKWHToKnhXRPuhxDg1QX4Knb/AYPh6LViP6r4jHcLHgHg32VFgRd5RP+EwO91xYwD5llPYgjFdHRlWyompvvLSHlVpvS2c+d4a7o+efjGNH8WE8WCn0xvgcblgymR8PrcxIX4zPkdKHMD6Hu5cqDhcfXk/mwY7CzGsdpVuqOdHiw7gkw90eXmN+Y7g7KiO8lvSa9SYOV1cTxvVwYe6t6XO4+CTT53Bh7qvxOVx+S0VbyjCxY8/OcEf/Nu9THcHPc3STzpojwd/nCM8tIna0+QxosPI6Twrkkbr/K5om4kjCg6LnREelpx9Wd8GzxH8kShc9LKIXj8Ymhx8eE/HhKBQKhUKhUCgODw1qjuwmR3U5ivgtEb25vxPRtton4hQ9Hkt9luhXooWiE5I/iD4QcX4O4WH7nBO2R8RzaxUKhUKhUCgUXeMUEadA8Vz2xaJlIs7tJmNENCw/1N4dBVqufZGxogYRF1UQzpfYIRos4jwFhUKhUCgUCkXn4cK6/xFxATQX4XIh11bRThFpFlWIOGx+VPqqgcl5HZwPkQw/5yAcbs6YQqFQKBQKheLITBBdKvqNiAvraGfR3kpOp+T8TNpanbId+6qBSe8lPZWce0n4EPJFXKmbXFShUCgUCoVCoTg6HP6+SsTR4OQiHu4ewNXonI9JuOsG52hyYfVR6asGJvewKhDR0iacd3m5aIkoJcvxFQqFQqFQKPoo3OP4DBH3bE6OCHN/4Nmi07R3bUboTBEX/Jyw0DC+XcTNULlHGvemfEpEo7OvroxXKBQKhUKh6Gnmi7hw+h3t3Sdwe6RfiriAmlsYcW4mDVBu83hU+rIxxghyE1eXiJu8cnicQ+eH2xNKoVAoFAqFQvFpaEdx6Jung/FUpva4RbS1ODzObYw4bM7FPgqFQqFQKBQKhUKhUCgUCoVCoVAoFAqFQqFQKBQKhUKhUCgUCoVCoVAoFAqFQnHikif6sYibkvKoSq68elI0XtRXVucznJNFPAqKWw/wsHvCFfo3i8pEJl7oQ/BoK56VyrNU/SKueONZqjeJ+uq+r0mcoi+J9on6alx4IMIfRDwlwttOV4hsoo6wiHg82fUirmTsTUwRPS/6WMQjbNvzPRHz31+0d30LPnM+70rRvaJcUV+DZylza5XHtHefUCTitnY8T5mf6ausF31flK69OzFgu3q/6EXt3ZHh3oxso6aLelN9eJaIafOIaCQvnKz09QY3VbBA04jhxqS/E9FIu1PEk4WWi2hkHunZcksA7i1VqL1LLcNFWaL/E13ACwINTBaMvtio8CzV00UPiGgwXyLaJPq9iA1+p/bv6qXQwGS6cMuIvgr3qp0k4p5rzHdDDogb99Lo7Ah2hJgXGffeln7sgPGUC3ZsaPwnoYE2S8Q6gY0mTx7rS3D/u+tETC8eYlEs6mvwmbPMsMFnXZvs+HMz6Wki1g/Me30Vbisz4sDfEwXmt2Eibo1zNFj2eMgK64XeZMvwABimyzwR89lJizIwuw4rqZ+J6G35kYiGzBYRj1a6S7RX9P9Ehyv0bHho9NwtSh51mUqSeYD7X9FgpnHGhr6v5g2Gm2en8igr7o26SvQrEXvFPxR1puLqrTDv9fUyyzgwfej1p5hOFPPc0faw7Y173LKzyXJMY4blJ8m5ogFtL7W6oq/lO8bpPNFaETvQ7Ij2JZjPaNgTdkroqUyOxpwtomHJ/ZOTRmdfheHv63Foz7HEpzfVicxjLDelIh6xOEN00tLXG6tUwMx/kYjHVW7jhXbwRCF6Ns8XsVHhZ78p2iVi48iTh+jloOuchuYGEYcCpopSCcP6VxEbfg4l08PKQ+2T0AvAw+/LRYwHd/WngUyvAK/RgEsa1DSyV4t4v7dAA+ZxEY0AHnPFSuDrInYGeCTWu6LkUViEYeeQJ41uptktot4E04BiB4dDmHxND+CpIsIhwBbRw6JqEe8/K6Kh0Juhl5LD5wwzG/+3RPQAMC/GRDyyjOWOm/3yRIkfiJg3UwnLMcPCI9VoUNJrSTjk/5Fou4gGDu/dKuKUmmT4WRdwyJ/GJ9OSB0W8LGKZYuOUKhgedoJZH3CEhulBLyC9mKwrviViWB8VcXoD48IykozLT0Xs3CXjkoohXD5z1kl81gzntSLGZ46Ijf5G0RpR8jlzOgDrY36eZYonxX1R9L7oFRFhff6/Ig7L8uST3gDrL047+btoES8IjCcdBaz32LYwjg+JGG5OF2IcOT2Aacr82xtheScXihpFjCNhPcapaBw1YB3Rm6A9Re8lw8rnzXaQU2go5p2LRZy6lRwZZD1NxxTtAcLyxXaK0zqYrkwrphnb1z6JMjCPjaTnsb0RloSZns+V8//+LeJcRjaazDzXiF4VfVtE2Bhx+InzNVIJDS+e4/6miPNZONzPSoiGCQs655ixYqbxyGElFoj/Ef1ERAP5NhGHO0mygV184G9voVbE+DD8/xRxOgDn0LKQs2JmQee9X4huFNEzzXNX6fngtIfeCL2zfN6c+8e4/VzEipev+ZfDNOxN01hgXNg4Jr04qYTG75kiei2Tnkx6m9hwDBSxg8Z0oYHGdOEwGKHXiaMH9KYxfdgZojGTSpjvacjsFLHRvkrE8DJdWK7XidjgcFoDOzI0WmiE/UPE8sN8yOFoxo2GGA02ljP+TRUMx1wRvTDsuPAvDRVOP6FBP1TETig71Mx7L4jYCLIuozHDz/E32FAyLj5RT5P0GtPQZaeEnS+GmYYh6wKmFeu2pIHJ93eIGG6mC8PNMkMjmQYC40kjgdeZpmz4ewOMA8sOy01y+gjbHw4zM88xzBx2HixivcC6mx1Npt19omTZ6m0wrIR1GNMoaauwE8O40rnRUfubShhG5i+WXban7LAwrOwk8x7rLeYvpgnhs2fHk+9Zj/xNxPjSwz5aRAcW60Hm5T5JMtEUXYMZgpk7WQiS8H0y07MHyTkYnEzO4VkuUuBQOiu8ZIXLCjjpnUk17MlyMjzDyLlXNDrZE+Z8JcbltyIak/RIsJdFY5QNCispVtz0CtBrw8rsPREXDvUWmF40HvmXRstEESsCevjYUHA+LMsCCzfnotKgZKNJzzPVWxqTQ6EXiQYxnzcNFRqVbAiTeZBx2C1iI0ljh3ODe8OcIIaTZ97SsGIjSDF9WNkyT9GzxGdOT7JRxMaShjHz2lIR8yCN0ZUiejhSDcPIo9OYDvSU3SCi95vxYEPO8s20YhyYv+iR4YgAO50sZ6w3+CxoyH1FRI9ZKr0zTA8+VzaSDAc9KTS2WG74nmFmPcY5zVxwxr+M0ykipiOfB69/VZSquNDoZ+PMcLGuYoefI0+so+i9ZOPPfEgRphE7yvTW/kvEBp6GKPMYvUmsE9lpYPxYT7Jc9RZYdyWNliTJtp15i/eYvxhnhp1p84aI5YrXezOHxisZn0Ov9wbYXrL8swPCxX3stDCcnC7D/HWovZVMN+YvGpt0BvxHxO+xw8r2lqOFLG99kkMjrOgc7BFzuI6VTXvYY2YlxkqVDQwbFHpn2sMC0hufO8NK9/0TIjaG9HYx4/M6w0uPZhI2GIwf4RAgGyBWvl8TsUHtbd5LNjb0HNGw5+ISFuqXRDS22COmV4ZpuULEuLJyYIOUhGnWG+AzZxqxIqMxxufMtKL3i15y9oLb5y2mXxIanbzXG/JeslIlrQfEcLF3z1WxTC++ZrrQA8BGnuFnTz4Zfj4Lis8ilfCZ04PEhoAGPY0zDrfSuOTQMb20LC8cOuP0Gb7mdAx6yWmUJoco+Ux4j96PVHY46RmiEUZo7LLc04Dkc6YXkB1O1mnJTgzhe4aZn2H6MC5Mm1TGheFgHmMnnmWZ0y04jM9OJOtvDn0zvMxT9JDRU8v6m/NoOWrBtKPxySkyrN84neFKEb/H6TPty1YqoBHPupm7l3BEgO/b11Pt04cwTdqnRSrz2JFgnqEYXtIb6qvOwHaEbQyNQY7AsIPMtpTD4ayrObJxaJrwfTLNkuWG6Zn8HMtQb02nTtFXEq83wcT/rojeB27tQ88RKyZWvpzHSEOLK5bZ+LOXy0qaFRMbElbezIisvJhx+D7VMFMnCzOhh4g9eDburET5nquw2cjQqGaFzAaIHg56AFlAnjnwnh5bfpYVcqpIxidZSDkcxMU9nHPJv2xw6Jlh753DtKyYGScOIbGBp/eSQ6+sJNjwJFcBpxIaMcxjHJrkVAV6Ivia1+iJYPjoYWKF1J726UoOTetUkPz3DzXa2XDTy0oPJucqsW5iWeFwK/Mhyws7b/TCMr34OZY1emdTCePD8NHbxc4WjY8JIhoxbCyYvxh2phWNZcaTc3855EwjmvdSnSbtYX7nKn96U/mcOTrBdGDni8+enRkalOwEcEiZ9QTnwrKDxo4APS80fFINw84h42T6LBCxLmD4OA+Whj/vMR/Si8fhS3qOeI+jAPQo0QClp5b1G6c50CNLDyA7oKmA4WE+YprQ4GVaMc8l62jWCRyZoWHMNofxYz3YUf7qTXmO8HmzjWSZpueZ8SLsGDCNOHWLI2m8x3o6mXakN8SFYafDgmFj/mEZoLHJkQq2NWxfmE4kuc6BdTk/yzqA+Yydme+I+FnGiZ0dfvfQel1xEsDMxB4KPUrM6PzL4XBWYknDnY0jh/U4TMPPcGiCxhkrCrq/eY1zyVgxpAJmYhZaGl1ssJNwy5XksBIbSPb6WUHT08Qws3d2j6g9NKap9itpUwEbdw6DM5ysXBlmGvuMH+NCWPC5+IoNPT/Hz/xXRFiBc99CFnjeY4PzZVEq4Tze5EIxDi2PEzHtOJxCrywNMy5MoPHC+LPjws/SE5P0kHFaA+cA0kBIJeyYcV5lR/Na2WBybiI9eww/PTMsH0w3etI4Vza5qIkGEDt6yfilCs4BZR5hmWFY2LlkueFwMuE8X+ZH7iVJLzPDznxJDzobDs7pY577s4hpnGrofWWDx/C2h8YVDWYazpxSwjiwI8kGlWWFZYRGHTtDXHCSNBBSBRtvznfnohBCTxLzEJ0CNI45BM4Gn/EhnENKQ5Tpw/qCdTbThLAeZ1x5LTlnMxUwDpyqxGfPcs/8T485YblnXBl+xpNljK/ZTrFcsewkO2M0ftiB5u+wY9ob4GIyjsYwP3GOfHJuKPMU48wyxelb7Nw8LWI+Y9vF95wvzDY1ldBLyefNsDN/JWHY6BBIThljuaKHlp9lXc6pc8m2hyMbrKNZL/A+FwmxbU7mQ8VJBBt4ZupkT4Xi+/a9qUM/w79J45ONZkff6Wn4b7cPF+E1ho/XyZHikYSfp1IZF5IMezJNGFa+PzS8fJ+MTzIdkrS/11Fce5r24Wn/jBnmZBip5D2K79unBT/L+72BI4WlfT5rny681v4e/6Y6XcihcUmGsX0aJcN+aDq2j8Ohv5MqkmFkeNqTDCc7w1whS0OfdJQWvSEufP4MQ/t4tI9X8n4ynEdKG47csDOa6g4Nw8zwJ595+7gl7yXjkHzdPh+2TxNeb38/1STjlQx7e5JxSaZL8n5vikMyLIeGndePlM8oXmO+4n6eXNnPexyVYkeORjWdIQqFQqFQnNDQm0cDk56XEx0ONXMuOhf+cFqNQnG84HQZTjnh9Dl6cenB5IgUFw0ldwdQKBQKheKEhcN/3A6Lw+UnOhyG5cIN7tTAeagKxfGE3k56M5PqDZ7ZzwHw/wHF9FEvnP/Dhg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9221" y="3710715"/>
            <a:ext cx="6940781" cy="3091014"/>
          </a:xfrm>
          <a:prstGeom prst="rect">
            <a:avLst/>
          </a:prstGeom>
        </p:spPr>
      </p:pic>
      <p:pic>
        <p:nvPicPr>
          <p:cNvPr id="6" name="Picture 5"/>
          <p:cNvPicPr>
            <a:picLocks noChangeAspect="1"/>
          </p:cNvPicPr>
          <p:nvPr/>
        </p:nvPicPr>
        <p:blipFill>
          <a:blip r:embed="rId4"/>
          <a:stretch>
            <a:fillRect/>
          </a:stretch>
        </p:blipFill>
        <p:spPr>
          <a:xfrm>
            <a:off x="0" y="1169920"/>
            <a:ext cx="6931560" cy="2540796"/>
          </a:xfrm>
          <a:prstGeom prst="rect">
            <a:avLst/>
          </a:prstGeom>
        </p:spPr>
      </p:pic>
      <p:sp>
        <p:nvSpPr>
          <p:cNvPr id="12" name="TextBox 11"/>
          <p:cNvSpPr txBox="1"/>
          <p:nvPr/>
        </p:nvSpPr>
        <p:spPr>
          <a:xfrm>
            <a:off x="7148945" y="6488668"/>
            <a:ext cx="46800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Heebo" panose="00000500000000000000"/>
              </a:rPr>
              <a:t>Update Allyson Turnbull-Jukes 20/12/2022</a:t>
            </a:r>
          </a:p>
        </p:txBody>
      </p:sp>
    </p:spTree>
    <p:extLst>
      <p:ext uri="{BB962C8B-B14F-4D97-AF65-F5344CB8AC3E}">
        <p14:creationId xmlns:p14="http://schemas.microsoft.com/office/powerpoint/2010/main" val="38762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3488" y="2905760"/>
            <a:ext cx="390675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7187013" y="788877"/>
            <a:ext cx="5004987" cy="606912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400" b="1" dirty="0">
                <a:solidFill>
                  <a:srgbClr val="5B9BD5">
                    <a:lumMod val="50000"/>
                  </a:srgbClr>
                </a:solidFill>
              </a:rPr>
              <a:t>Community Mental Health Teams</a:t>
            </a:r>
          </a:p>
          <a:p>
            <a:pPr lvl="0">
              <a:defRPr/>
            </a:pPr>
            <a:endParaRPr lang="en-GB" sz="1400" b="1" dirty="0">
              <a:solidFill>
                <a:srgbClr val="5B9BD5">
                  <a:lumMod val="50000"/>
                </a:srgbClr>
              </a:solidFill>
            </a:endParaRPr>
          </a:p>
          <a:p>
            <a:pPr lvl="0">
              <a:defRPr/>
            </a:pPr>
            <a:r>
              <a:rPr lang="en-GB" sz="1400" dirty="0">
                <a:solidFill>
                  <a:srgbClr val="5B9BD5">
                    <a:lumMod val="50000"/>
                  </a:srgbClr>
                </a:solidFill>
              </a:rPr>
              <a:t>The ongoing waits for CMHTs are not currently reported unless they fit the criteria for psychological therapies such as STEPPS group therapies.  The delivery of these group therapies was halted during COVID and the availability of an online method was slow to progress.  This has resulted in a significant backlog in this area. There is a shortage in STEPPS trainers within the UK so we are therefore exploring a range of options for increasing NHS Highland STEPPS </a:t>
            </a:r>
            <a:r>
              <a:rPr lang="en-GB" sz="1400" dirty="0">
                <a:solidFill>
                  <a:srgbClr val="1F4E79"/>
                </a:solidFill>
              </a:rPr>
              <a:t>practitioner</a:t>
            </a:r>
            <a:r>
              <a:rPr lang="en-GB" sz="1400" dirty="0">
                <a:solidFill>
                  <a:srgbClr val="5B9BD5">
                    <a:lumMod val="50000"/>
                  </a:srgbClr>
                </a:solidFill>
              </a:rPr>
              <a:t> capacity.</a:t>
            </a:r>
          </a:p>
          <a:p>
            <a:r>
              <a:rPr lang="en-GB" sz="1400" dirty="0">
                <a:solidFill>
                  <a:srgbClr val="1F4E79"/>
                </a:solidFill>
              </a:rPr>
              <a:t>There are now 2 completed groups.</a:t>
            </a:r>
          </a:p>
          <a:p>
            <a:r>
              <a:rPr lang="en-GB" sz="1400" dirty="0">
                <a:solidFill>
                  <a:srgbClr val="1F4E79"/>
                </a:solidFill>
              </a:rPr>
              <a:t>2 groups starting in parallel on 2</a:t>
            </a:r>
            <a:r>
              <a:rPr lang="en-GB" sz="1400" baseline="30000" dirty="0">
                <a:solidFill>
                  <a:srgbClr val="1F4E79"/>
                </a:solidFill>
              </a:rPr>
              <a:t>nd</a:t>
            </a:r>
            <a:r>
              <a:rPr lang="en-GB" sz="1400" dirty="0">
                <a:solidFill>
                  <a:srgbClr val="1F4E79"/>
                </a:solidFill>
              </a:rPr>
              <a:t> November.</a:t>
            </a:r>
            <a:br>
              <a:rPr lang="en-GB" sz="1400" dirty="0">
                <a:solidFill>
                  <a:srgbClr val="1F4E79"/>
                </a:solidFill>
              </a:rPr>
            </a:br>
            <a:endParaRPr lang="en-GB" sz="1400" dirty="0">
              <a:solidFill>
                <a:srgbClr val="1F4E79"/>
              </a:solidFill>
            </a:endParaRPr>
          </a:p>
          <a:p>
            <a:r>
              <a:rPr lang="en-GB" sz="1400" dirty="0">
                <a:solidFill>
                  <a:schemeClr val="accent1">
                    <a:lumMod val="50000"/>
                  </a:schemeClr>
                </a:solidFill>
              </a:rPr>
              <a:t>Also, in addition the PD Service are going to lead by example with an on-line STEPPS for patients across NHS Highland. </a:t>
            </a:r>
            <a:r>
              <a:rPr lang="en-GB" sz="1400" dirty="0">
                <a:solidFill>
                  <a:srgbClr val="1F4E79"/>
                </a:solidFill>
              </a:rPr>
              <a:t>Three people have been identified for the impending training. </a:t>
            </a:r>
          </a:p>
          <a:p>
            <a:pPr lvl="0">
              <a:defRPr/>
            </a:pPr>
            <a:endParaRPr lang="en-GB" sz="1400" dirty="0">
              <a:solidFill>
                <a:srgbClr val="5B9BD5">
                  <a:lumMod val="50000"/>
                </a:srgbClr>
              </a:solidFill>
            </a:endParaRPr>
          </a:p>
          <a:p>
            <a:pPr lvl="0">
              <a:defRPr/>
            </a:pPr>
            <a:r>
              <a:rPr lang="en-GB" sz="1400" dirty="0">
                <a:solidFill>
                  <a:srgbClr val="5B9BD5">
                    <a:lumMod val="50000"/>
                  </a:srgbClr>
                </a:solidFill>
              </a:rPr>
              <a:t>Graph 1 – shows the number of completed waits within the CMHT PT patients waiting on group therapies.  </a:t>
            </a:r>
          </a:p>
          <a:p>
            <a:pPr lvl="0">
              <a:defRPr/>
            </a:pPr>
            <a:endParaRPr lang="en-GB" sz="1400" dirty="0">
              <a:solidFill>
                <a:srgbClr val="5B9BD5">
                  <a:lumMod val="50000"/>
                </a:srgbClr>
              </a:solidFill>
            </a:endParaRPr>
          </a:p>
          <a:p>
            <a:pPr lvl="0">
              <a:defRPr/>
            </a:pPr>
            <a:r>
              <a:rPr lang="en-GB" sz="1400" dirty="0">
                <a:solidFill>
                  <a:srgbClr val="5B9BD5">
                    <a:lumMod val="50000"/>
                  </a:srgbClr>
                </a:solidFill>
              </a:rPr>
              <a:t>Graph 2 – shows the ongoing waits as recorded on PMS for the last 3 months, split between PT group therapies and other patients. Validation work is required around this waitlist as has happened within PT.</a:t>
            </a:r>
          </a:p>
        </p:txBody>
      </p:sp>
      <p:sp>
        <p:nvSpPr>
          <p:cNvPr id="11" name="TextBox 10"/>
          <p:cNvSpPr txBox="1"/>
          <p:nvPr/>
        </p:nvSpPr>
        <p:spPr>
          <a:xfrm>
            <a:off x="8133771" y="6488668"/>
            <a:ext cx="3394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Heebo" panose="00000500000000000000"/>
              </a:rPr>
              <a:t>Update 20/12/2022</a:t>
            </a:r>
          </a:p>
        </p:txBody>
      </p:sp>
      <p:sp>
        <p:nvSpPr>
          <p:cNvPr id="9" name="TextBox 8"/>
          <p:cNvSpPr txBox="1"/>
          <p:nvPr/>
        </p:nvSpPr>
        <p:spPr>
          <a:xfrm>
            <a:off x="0" y="801780"/>
            <a:ext cx="7187012"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Community Mental Health Teams</a:t>
            </a:r>
          </a:p>
        </p:txBody>
      </p:sp>
      <p:sp>
        <p:nvSpPr>
          <p:cNvPr id="18" name="Rectangle 17">
            <a:extLst>
              <a:ext uri="{FF2B5EF4-FFF2-40B4-BE49-F238E27FC236}">
                <a16:creationId xmlns:a16="http://schemas.microsoft.com/office/drawing/2014/main" id="{B0CED21A-BAE3-4E24-B3D5-F1DE22BC81B0}"/>
              </a:ext>
            </a:extLst>
          </p:cNvPr>
          <p:cNvSpPr/>
          <p:nvPr/>
        </p:nvSpPr>
        <p:spPr>
          <a:xfrm>
            <a:off x="-9220" y="0"/>
            <a:ext cx="12201220" cy="788877"/>
          </a:xfrm>
          <a:prstGeom prst="rect">
            <a:avLst/>
          </a:prstGeom>
          <a:gradFill flip="none" rotWithShape="1">
            <a:gsLst>
              <a:gs pos="0">
                <a:srgbClr val="E67CB2">
                  <a:shade val="30000"/>
                  <a:satMod val="115000"/>
                </a:srgbClr>
              </a:gs>
              <a:gs pos="50000">
                <a:srgbClr val="E67CB2">
                  <a:shade val="67500"/>
                  <a:satMod val="115000"/>
                </a:srgbClr>
              </a:gs>
              <a:gs pos="100000">
                <a:srgbClr val="E67CB2">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9" name="TextBox 18">
            <a:extLst>
              <a:ext uri="{FF2B5EF4-FFF2-40B4-BE49-F238E27FC236}">
                <a16:creationId xmlns:a16="http://schemas.microsoft.com/office/drawing/2014/main" id="{120BEEDA-0ACE-4023-9165-BFDDFE7CF9E9}"/>
              </a:ext>
            </a:extLst>
          </p:cNvPr>
          <p:cNvSpPr txBox="1"/>
          <p:nvPr/>
        </p:nvSpPr>
        <p:spPr>
          <a:xfrm>
            <a:off x="61595" y="-71057"/>
            <a:ext cx="11140489" cy="984885"/>
          </a:xfrm>
          <a:prstGeom prst="rect">
            <a:avLst/>
          </a:prstGeom>
          <a:noFill/>
        </p:spPr>
        <p:txBody>
          <a:bodyPr wrap="square" lIns="91440" tIns="45720" rIns="91440" bIns="45720" rtlCol="0" anchor="t">
            <a:spAutoFit/>
          </a:bodyPr>
          <a:lstStyle/>
          <a:p>
            <a:pPr lvl="0"/>
            <a:r>
              <a:rPr lang="en-GB" sz="1400" b="1" dirty="0">
                <a:solidFill>
                  <a:prstClr val="black"/>
                </a:solidFill>
              </a:rPr>
              <a:t>Strategic Objective 3 Outcome 10 – Live Well </a:t>
            </a:r>
          </a:p>
          <a:p>
            <a:pPr lvl="0"/>
            <a:r>
              <a:rPr lang="en-GB" sz="1200" b="1" dirty="0">
                <a:solidFill>
                  <a:prstClr val="black"/>
                </a:solidFill>
                <a:ea typeface="+mn-lt"/>
                <a:cs typeface="Calibri" panose="020F0502020204030204"/>
              </a:rPr>
              <a:t>Priority 10A,10B,10C</a:t>
            </a:r>
            <a:r>
              <a:rPr lang="en-GB" sz="1200" dirty="0">
                <a:solidFill>
                  <a:prstClr val="black"/>
                </a:solidFill>
                <a:ea typeface="+mn-lt"/>
                <a:cs typeface="Calibri" panose="020F0502020204030204"/>
              </a:rPr>
              <a:t> - En</a:t>
            </a:r>
            <a:r>
              <a:rPr lang="en-GB" sz="1200" i="1" dirty="0">
                <a:solidFill>
                  <a:prstClr val="black"/>
                </a:solidFill>
              </a:rPr>
              <a:t>sure that both physical and mental health are on an equal footing and reduce stigma by improving access and enabling all our staff in all services to speak about mental health and wellbeing”</a:t>
            </a:r>
            <a:r>
              <a:rPr lang="en-GB" sz="1200" dirty="0">
                <a:solidFill>
                  <a:prstClr val="black"/>
                </a:solidFill>
              </a:rPr>
              <a:t>​</a:t>
            </a:r>
            <a:endParaRPr lang="en-US" sz="1200" dirty="0">
              <a:solidFill>
                <a:prstClr val="black"/>
              </a:solidFill>
            </a:endParaRPr>
          </a:p>
          <a:p>
            <a:endParaRPr lang="en-US" dirty="0"/>
          </a:p>
        </p:txBody>
      </p:sp>
      <p:pic>
        <p:nvPicPr>
          <p:cNvPr id="20" name="Picture 19">
            <a:extLst>
              <a:ext uri="{FF2B5EF4-FFF2-40B4-BE49-F238E27FC236}">
                <a16:creationId xmlns:a16="http://schemas.microsoft.com/office/drawing/2014/main" id="{5BEA96D7-64DE-411C-BE7D-FC7D0463D0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76564" y="146767"/>
            <a:ext cx="537561" cy="574453"/>
          </a:xfrm>
          <a:prstGeom prst="rect">
            <a:avLst/>
          </a:prstGeom>
        </p:spPr>
      </p:pic>
      <p:pic>
        <p:nvPicPr>
          <p:cNvPr id="2" name="Picture 1"/>
          <p:cNvPicPr>
            <a:picLocks noChangeAspect="1"/>
          </p:cNvPicPr>
          <p:nvPr/>
        </p:nvPicPr>
        <p:blipFill>
          <a:blip r:embed="rId3"/>
          <a:stretch>
            <a:fillRect/>
          </a:stretch>
        </p:blipFill>
        <p:spPr>
          <a:xfrm>
            <a:off x="0" y="3948389"/>
            <a:ext cx="7187012" cy="2850863"/>
          </a:xfrm>
          <a:prstGeom prst="rect">
            <a:avLst/>
          </a:prstGeom>
        </p:spPr>
      </p:pic>
      <p:pic>
        <p:nvPicPr>
          <p:cNvPr id="5" name="Picture 4"/>
          <p:cNvPicPr>
            <a:picLocks noChangeAspect="1"/>
          </p:cNvPicPr>
          <p:nvPr/>
        </p:nvPicPr>
        <p:blipFill>
          <a:blip r:embed="rId4"/>
          <a:stretch>
            <a:fillRect/>
          </a:stretch>
        </p:blipFill>
        <p:spPr>
          <a:xfrm>
            <a:off x="0" y="1171112"/>
            <a:ext cx="7187012" cy="2755631"/>
          </a:xfrm>
          <a:prstGeom prst="rect">
            <a:avLst/>
          </a:prstGeom>
        </p:spPr>
      </p:pic>
    </p:spTree>
    <p:extLst>
      <p:ext uri="{BB962C8B-B14F-4D97-AF65-F5344CB8AC3E}">
        <p14:creationId xmlns:p14="http://schemas.microsoft.com/office/powerpoint/2010/main" val="450159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187013" y="788877"/>
            <a:ext cx="5004987" cy="606912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400" b="1" dirty="0">
                <a:solidFill>
                  <a:srgbClr val="5B9BD5">
                    <a:lumMod val="50000"/>
                  </a:srgbClr>
                </a:solidFill>
              </a:rPr>
              <a:t>North Highland Drug &amp; Alcohol Services Update</a:t>
            </a:r>
          </a:p>
          <a:p>
            <a:pPr lvl="0">
              <a:defRPr/>
            </a:pPr>
            <a:r>
              <a:rPr lang="en-GB" sz="1400" b="1" dirty="0">
                <a:solidFill>
                  <a:srgbClr val="5B9BD5">
                    <a:lumMod val="50000"/>
                  </a:srgbClr>
                </a:solidFill>
              </a:rPr>
              <a:t>PHS Publication September 2022</a:t>
            </a:r>
          </a:p>
          <a:p>
            <a:pPr lvl="0">
              <a:defRPr/>
            </a:pPr>
            <a:r>
              <a:rPr lang="en-GB" sz="1400" b="1" dirty="0">
                <a:solidFill>
                  <a:srgbClr val="5B9BD5">
                    <a:lumMod val="50000"/>
                  </a:srgbClr>
                </a:solidFill>
              </a:rPr>
              <a:t>North Highland Drug &amp; Alcohol Service 87.2%, </a:t>
            </a:r>
          </a:p>
          <a:p>
            <a:pPr lvl="0">
              <a:defRPr/>
            </a:pPr>
            <a:r>
              <a:rPr lang="en-GB" sz="1400" b="1" dirty="0">
                <a:solidFill>
                  <a:srgbClr val="5B9BD5">
                    <a:lumMod val="50000"/>
                  </a:srgbClr>
                </a:solidFill>
              </a:rPr>
              <a:t>Please note the standard was achieved for people for Drug treatment in this quarter</a:t>
            </a:r>
          </a:p>
          <a:p>
            <a:pPr lvl="0">
              <a:defRPr/>
            </a:pPr>
            <a:r>
              <a:rPr lang="en-GB" sz="1400" b="1" dirty="0">
                <a:solidFill>
                  <a:srgbClr val="5B9BD5">
                    <a:lumMod val="50000"/>
                  </a:srgbClr>
                </a:solidFill>
              </a:rPr>
              <a:t>Scotland 92.2%</a:t>
            </a:r>
          </a:p>
          <a:p>
            <a:pPr lvl="0">
              <a:defRPr/>
            </a:pPr>
            <a:r>
              <a:rPr lang="en-GB" sz="1400" b="1" dirty="0">
                <a:solidFill>
                  <a:srgbClr val="5B9BD5">
                    <a:lumMod val="50000"/>
                  </a:srgbClr>
                </a:solidFill>
              </a:rPr>
              <a:t>Improving position</a:t>
            </a:r>
          </a:p>
          <a:p>
            <a:pPr fontAlgn="base"/>
            <a:endParaRPr lang="en-GB" sz="1200" b="1" dirty="0">
              <a:solidFill>
                <a:schemeClr val="tx1"/>
              </a:solidFill>
            </a:endParaRPr>
          </a:p>
          <a:p>
            <a:pPr fontAlgn="base"/>
            <a:r>
              <a:rPr lang="en-GB" sz="1200" b="1" dirty="0">
                <a:solidFill>
                  <a:schemeClr val="tx1"/>
                </a:solidFill>
              </a:rPr>
              <a:t>Main points completed Waits</a:t>
            </a:r>
            <a:endParaRPr lang="en-GB" sz="1200" dirty="0">
              <a:solidFill>
                <a:schemeClr val="tx1"/>
              </a:solidFill>
            </a:endParaRPr>
          </a:p>
          <a:p>
            <a:pPr fontAlgn="base"/>
            <a:r>
              <a:rPr lang="en-GB" sz="1100" dirty="0">
                <a:solidFill>
                  <a:schemeClr val="tx1"/>
                </a:solidFill>
              </a:rPr>
              <a:t>• Of the 219 referrals to community-based specialist drug and alcohol treatment services completed in this quarter, 87% (191) involved a wait of three weeks or less.</a:t>
            </a:r>
          </a:p>
          <a:p>
            <a:pPr fontAlgn="base"/>
            <a:r>
              <a:rPr lang="en-GB" sz="1100" dirty="0">
                <a:solidFill>
                  <a:schemeClr val="tx1"/>
                </a:solidFill>
              </a:rPr>
              <a:t>• Of the treatment referrals completed in this quarter,</a:t>
            </a:r>
          </a:p>
          <a:p>
            <a:pPr fontAlgn="base"/>
            <a:r>
              <a:rPr lang="en-GB" sz="1100" dirty="0">
                <a:solidFill>
                  <a:schemeClr val="tx1"/>
                </a:solidFill>
              </a:rPr>
              <a:t>    136 (62%) were for people seeking help for problematic use of alcohol,</a:t>
            </a:r>
          </a:p>
          <a:p>
            <a:pPr fontAlgn="base"/>
            <a:r>
              <a:rPr lang="en-GB" sz="1100" dirty="0">
                <a:solidFill>
                  <a:schemeClr val="tx1"/>
                </a:solidFill>
              </a:rPr>
              <a:t>      71 (32%) for problematic use of drugs, and</a:t>
            </a:r>
          </a:p>
          <a:p>
            <a:pPr fontAlgn="base"/>
            <a:r>
              <a:rPr lang="en-GB" sz="1100" dirty="0">
                <a:solidFill>
                  <a:schemeClr val="tx1"/>
                </a:solidFill>
              </a:rPr>
              <a:t>      12 (5%) for problematic use of both alcohol and drugs (co-dependency).</a:t>
            </a:r>
          </a:p>
          <a:p>
            <a:pPr fontAlgn="base"/>
            <a:r>
              <a:rPr lang="en-GB" sz="1100" dirty="0">
                <a:solidFill>
                  <a:schemeClr val="tx1"/>
                </a:solidFill>
              </a:rPr>
              <a:t>• The percentage of referrals completed within three weeks showed little variation across the treatment types:  alcohol (87%, 118); drug (90%, 64) and co-dependency (75%, 9).</a:t>
            </a:r>
          </a:p>
          <a:p>
            <a:pPr fontAlgn="base"/>
            <a:r>
              <a:rPr lang="en-GB" sz="1200" b="1" dirty="0">
                <a:solidFill>
                  <a:schemeClr val="tx1"/>
                </a:solidFill>
              </a:rPr>
              <a:t>Main points ongoing waits</a:t>
            </a:r>
          </a:p>
          <a:p>
            <a:pPr fontAlgn="base"/>
            <a:r>
              <a:rPr lang="en-GB" sz="1100" dirty="0">
                <a:solidFill>
                  <a:schemeClr val="tx1"/>
                </a:solidFill>
              </a:rPr>
              <a:t>• At the end of the quarter, 90 treatment referrals</a:t>
            </a:r>
            <a:r>
              <a:rPr lang="en-GB" sz="1100" dirty="0"/>
              <a:t> </a:t>
            </a:r>
            <a:r>
              <a:rPr lang="en-GB" sz="1100" dirty="0">
                <a:solidFill>
                  <a:schemeClr val="tx1"/>
                </a:solidFill>
              </a:rPr>
              <a:t>had ongoing waits and from these, 37 or 41% of referrals had been waiting more than three weeks.</a:t>
            </a:r>
          </a:p>
          <a:p>
            <a:pPr fontAlgn="base"/>
            <a:r>
              <a:rPr lang="en-GB" sz="1100" dirty="0">
                <a:solidFill>
                  <a:schemeClr val="tx1"/>
                </a:solidFill>
              </a:rPr>
              <a:t>Data reported for Highland excludes the </a:t>
            </a:r>
            <a:r>
              <a:rPr lang="en-GB" sz="1100" dirty="0" err="1">
                <a:solidFill>
                  <a:schemeClr val="tx1"/>
                </a:solidFill>
              </a:rPr>
              <a:t>Crossreach</a:t>
            </a:r>
            <a:r>
              <a:rPr lang="en-GB" sz="1100" dirty="0">
                <a:solidFill>
                  <a:schemeClr val="tx1"/>
                </a:solidFill>
              </a:rPr>
              <a:t> Inverness Service as data for this service was incomplete at the time of publication.</a:t>
            </a:r>
          </a:p>
          <a:p>
            <a:pPr lvl="0">
              <a:defRPr/>
            </a:pPr>
            <a:r>
              <a:rPr lang="en-GB" sz="1100" dirty="0">
                <a:solidFill>
                  <a:schemeClr val="tx1"/>
                </a:solidFill>
              </a:rPr>
              <a:t>Ongoing Waits North Highland Median wait 26 days for quarter 2</a:t>
            </a:r>
          </a:p>
          <a:p>
            <a:pPr lvl="0">
              <a:defRPr/>
            </a:pPr>
            <a:r>
              <a:rPr lang="en-GB" sz="1100" dirty="0">
                <a:solidFill>
                  <a:schemeClr val="tx1"/>
                </a:solidFill>
              </a:rPr>
              <a:t>Scotland Median wait 9 days for quarter 2.</a:t>
            </a:r>
          </a:p>
          <a:p>
            <a:pPr lvl="0">
              <a:defRPr/>
            </a:pPr>
            <a:endParaRPr lang="en-GB" sz="1100" dirty="0">
              <a:solidFill>
                <a:schemeClr val="tx1"/>
              </a:solidFill>
            </a:endParaRPr>
          </a:p>
          <a:p>
            <a:pPr lvl="0">
              <a:defRPr/>
            </a:pPr>
            <a:r>
              <a:rPr lang="en-GB" sz="1400" b="1" dirty="0">
                <a:solidFill>
                  <a:srgbClr val="5B9BD5">
                    <a:lumMod val="50000"/>
                  </a:srgbClr>
                </a:solidFill>
              </a:rPr>
              <a:t>Priority areas include identifying areas for improvement using lean methodology and the method for improvement to release capacity in teams to further meet this standard.  This work has started in some teams.</a:t>
            </a:r>
          </a:p>
          <a:p>
            <a:pPr lvl="0">
              <a:defRPr/>
            </a:pPr>
            <a:endParaRPr lang="en-GB" sz="1400" b="1" dirty="0">
              <a:solidFill>
                <a:srgbClr val="5B9BD5">
                  <a:lumMod val="50000"/>
                </a:srgbClr>
              </a:solidFill>
            </a:endParaRPr>
          </a:p>
        </p:txBody>
      </p:sp>
      <p:sp>
        <p:nvSpPr>
          <p:cNvPr id="11" name="TextBox 10"/>
          <p:cNvSpPr txBox="1"/>
          <p:nvPr/>
        </p:nvSpPr>
        <p:spPr>
          <a:xfrm>
            <a:off x="8133771" y="6488668"/>
            <a:ext cx="3394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Heebo" panose="00000500000000000000"/>
              </a:rPr>
              <a:t>Update: Bev Fraser 20/12/2022</a:t>
            </a:r>
          </a:p>
        </p:txBody>
      </p:sp>
      <p:sp>
        <p:nvSpPr>
          <p:cNvPr id="9" name="TextBox 8"/>
          <p:cNvSpPr txBox="1"/>
          <p:nvPr/>
        </p:nvSpPr>
        <p:spPr>
          <a:xfrm>
            <a:off x="8312" y="801780"/>
            <a:ext cx="7178699"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5B9BD5">
                    <a:lumMod val="50000"/>
                  </a:srgbClr>
                </a:solidFill>
                <a:latin typeface="Calibri" panose="020F0502020204030204"/>
              </a:rPr>
              <a:t>Highland Drug &amp; Alcohol Recovery Services</a:t>
            </a:r>
            <a:endPar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0CED21A-BAE3-4E24-B3D5-F1DE22BC81B0}"/>
              </a:ext>
            </a:extLst>
          </p:cNvPr>
          <p:cNvSpPr/>
          <p:nvPr/>
        </p:nvSpPr>
        <p:spPr>
          <a:xfrm>
            <a:off x="-9220" y="0"/>
            <a:ext cx="12201220" cy="788877"/>
          </a:xfrm>
          <a:prstGeom prst="rect">
            <a:avLst/>
          </a:prstGeom>
          <a:gradFill flip="none" rotWithShape="1">
            <a:gsLst>
              <a:gs pos="0">
                <a:srgbClr val="E67CB2">
                  <a:shade val="30000"/>
                  <a:satMod val="115000"/>
                </a:srgbClr>
              </a:gs>
              <a:gs pos="50000">
                <a:srgbClr val="E67CB2">
                  <a:shade val="67500"/>
                  <a:satMod val="115000"/>
                </a:srgbClr>
              </a:gs>
              <a:gs pos="100000">
                <a:srgbClr val="E67CB2">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9" name="TextBox 18">
            <a:extLst>
              <a:ext uri="{FF2B5EF4-FFF2-40B4-BE49-F238E27FC236}">
                <a16:creationId xmlns:a16="http://schemas.microsoft.com/office/drawing/2014/main" id="{120BEEDA-0ACE-4023-9165-BFDDFE7CF9E9}"/>
              </a:ext>
            </a:extLst>
          </p:cNvPr>
          <p:cNvSpPr txBox="1"/>
          <p:nvPr/>
        </p:nvSpPr>
        <p:spPr>
          <a:xfrm>
            <a:off x="61595" y="-71057"/>
            <a:ext cx="11140489" cy="769441"/>
          </a:xfrm>
          <a:prstGeom prst="rect">
            <a:avLst/>
          </a:prstGeom>
          <a:noFill/>
        </p:spPr>
        <p:txBody>
          <a:bodyPr wrap="square" lIns="91440" tIns="45720" rIns="91440" bIns="45720" rtlCol="0" anchor="t">
            <a:spAutoFit/>
          </a:bodyPr>
          <a:lstStyle/>
          <a:p>
            <a:pPr lvl="0"/>
            <a:r>
              <a:rPr lang="en-GB" sz="1400" b="1" dirty="0">
                <a:solidFill>
                  <a:prstClr val="black"/>
                </a:solidFill>
              </a:rPr>
              <a:t>Strategic Objective 1 Outcome 3 – Our Population</a:t>
            </a:r>
          </a:p>
          <a:p>
            <a:pPr lvl="0"/>
            <a:r>
              <a:rPr lang="en-GB" sz="1200" b="1" dirty="0">
                <a:solidFill>
                  <a:prstClr val="black"/>
                </a:solidFill>
                <a:ea typeface="+mn-lt"/>
                <a:cs typeface="Calibri" panose="020F0502020204030204"/>
              </a:rPr>
              <a:t>Priority 3b</a:t>
            </a:r>
            <a:r>
              <a:rPr lang="en-GB" sz="1200" dirty="0">
                <a:solidFill>
                  <a:prstClr val="black"/>
                </a:solidFill>
                <a:ea typeface="+mn-lt"/>
                <a:cs typeface="Calibri" panose="020F0502020204030204"/>
              </a:rPr>
              <a:t> – No patient will wait longer than 3 weeks for commencement of treatment</a:t>
            </a:r>
            <a:endParaRPr lang="en-US" sz="1200" dirty="0">
              <a:solidFill>
                <a:prstClr val="black"/>
              </a:solidFill>
            </a:endParaRPr>
          </a:p>
          <a:p>
            <a:endParaRPr lang="en-US" dirty="0"/>
          </a:p>
        </p:txBody>
      </p:sp>
      <p:pic>
        <p:nvPicPr>
          <p:cNvPr id="20" name="Picture 19">
            <a:extLst>
              <a:ext uri="{FF2B5EF4-FFF2-40B4-BE49-F238E27FC236}">
                <a16:creationId xmlns:a16="http://schemas.microsoft.com/office/drawing/2014/main" id="{5BEA96D7-64DE-411C-BE7D-FC7D0463D0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76564" y="146767"/>
            <a:ext cx="537561" cy="574453"/>
          </a:xfrm>
          <a:prstGeom prst="rect">
            <a:avLst/>
          </a:prstGeom>
        </p:spPr>
      </p:pic>
      <p:pic>
        <p:nvPicPr>
          <p:cNvPr id="2" name="Picture 1"/>
          <p:cNvPicPr>
            <a:picLocks noChangeAspect="1"/>
          </p:cNvPicPr>
          <p:nvPr/>
        </p:nvPicPr>
        <p:blipFill>
          <a:blip r:embed="rId3"/>
          <a:stretch>
            <a:fillRect/>
          </a:stretch>
        </p:blipFill>
        <p:spPr>
          <a:xfrm>
            <a:off x="8309" y="1171112"/>
            <a:ext cx="7178701" cy="3027359"/>
          </a:xfrm>
          <a:prstGeom prst="rect">
            <a:avLst/>
          </a:prstGeom>
        </p:spPr>
      </p:pic>
      <p:pic>
        <p:nvPicPr>
          <p:cNvPr id="6" name="Picture 5"/>
          <p:cNvPicPr>
            <a:picLocks noChangeAspect="1"/>
          </p:cNvPicPr>
          <p:nvPr/>
        </p:nvPicPr>
        <p:blipFill>
          <a:blip r:embed="rId4"/>
          <a:stretch>
            <a:fillRect/>
          </a:stretch>
        </p:blipFill>
        <p:spPr>
          <a:xfrm>
            <a:off x="8306" y="4198471"/>
            <a:ext cx="7178704" cy="2576402"/>
          </a:xfrm>
          <a:prstGeom prst="rect">
            <a:avLst/>
          </a:prstGeom>
        </p:spPr>
      </p:pic>
    </p:spTree>
    <p:extLst>
      <p:ext uri="{BB962C8B-B14F-4D97-AF65-F5344CB8AC3E}">
        <p14:creationId xmlns:p14="http://schemas.microsoft.com/office/powerpoint/2010/main" val="413661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59884" y="788877"/>
            <a:ext cx="2732116" cy="606912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lang="en-GB" sz="1400" b="1" dirty="0">
                <a:solidFill>
                  <a:srgbClr val="5B9BD5">
                    <a:lumMod val="50000"/>
                  </a:srgbClr>
                </a:solidFill>
              </a:rPr>
              <a:t>Total Waiting List – 11,705</a:t>
            </a:r>
          </a:p>
          <a:p>
            <a:pPr lvl="0">
              <a:defRPr/>
            </a:pPr>
            <a:r>
              <a:rPr lang="en-GB" sz="1400" b="1" dirty="0">
                <a:solidFill>
                  <a:srgbClr val="5B9BD5">
                    <a:lumMod val="50000"/>
                  </a:srgbClr>
                </a:solidFill>
              </a:rPr>
              <a:t>Longest Wait &gt; 329 weeks</a:t>
            </a:r>
          </a:p>
          <a:p>
            <a:pPr lvl="0">
              <a:defRPr/>
            </a:pPr>
            <a:endParaRPr lang="en-GB" sz="1400" b="1" dirty="0">
              <a:solidFill>
                <a:srgbClr val="5B9BD5">
                  <a:lumMod val="50000"/>
                </a:srgbClr>
              </a:solidFill>
            </a:endParaRPr>
          </a:p>
          <a:p>
            <a:pPr lvl="0">
              <a:defRPr/>
            </a:pPr>
            <a:r>
              <a:rPr lang="en-GB" sz="1400" dirty="0">
                <a:solidFill>
                  <a:srgbClr val="5B9BD5">
                    <a:lumMod val="50000"/>
                  </a:srgbClr>
                </a:solidFill>
              </a:rPr>
              <a:t>This is new data to the service so requires further consideration of what it is showing.  We need closer scrutiny in each of the areas in relation to data cleansing, waiting list management, waiting time targets and forward service planning.  </a:t>
            </a:r>
          </a:p>
          <a:p>
            <a:pPr lvl="0">
              <a:defRPr/>
            </a:pPr>
            <a:endParaRPr lang="en-GB" sz="1400" dirty="0">
              <a:solidFill>
                <a:srgbClr val="5B9BD5">
                  <a:lumMod val="50000"/>
                </a:srgbClr>
              </a:solidFill>
            </a:endParaRPr>
          </a:p>
          <a:p>
            <a:pPr lvl="0">
              <a:defRPr/>
            </a:pPr>
            <a:r>
              <a:rPr lang="en-GB" sz="1400" dirty="0">
                <a:solidFill>
                  <a:srgbClr val="5B9BD5">
                    <a:lumMod val="50000"/>
                  </a:srgbClr>
                </a:solidFill>
              </a:rPr>
              <a:t>All areas will have a level of waiting times and we need to understand what is reasonable and where the service is outside of this what are our options to reduce waiting times.</a:t>
            </a:r>
          </a:p>
        </p:txBody>
      </p:sp>
      <p:sp>
        <p:nvSpPr>
          <p:cNvPr id="11" name="TextBox 10"/>
          <p:cNvSpPr txBox="1"/>
          <p:nvPr/>
        </p:nvSpPr>
        <p:spPr>
          <a:xfrm>
            <a:off x="9684327" y="6488668"/>
            <a:ext cx="18438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Heebo" panose="00000500000000000000"/>
              </a:rPr>
              <a:t>14/12/2022</a:t>
            </a:r>
          </a:p>
        </p:txBody>
      </p:sp>
      <p:sp>
        <p:nvSpPr>
          <p:cNvPr id="9" name="TextBox 8"/>
          <p:cNvSpPr txBox="1"/>
          <p:nvPr/>
        </p:nvSpPr>
        <p:spPr>
          <a:xfrm>
            <a:off x="0" y="801780"/>
            <a:ext cx="9459884"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5B9BD5">
                    <a:lumMod val="50000"/>
                  </a:srgbClr>
                </a:solidFill>
                <a:latin typeface="Calibri" panose="020F0502020204030204"/>
              </a:rPr>
              <a:t>Non Reportable Specialties – Ongoing Waits 14/12/2022</a:t>
            </a:r>
            <a:endPar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0CED21A-BAE3-4E24-B3D5-F1DE22BC81B0}"/>
              </a:ext>
            </a:extLst>
          </p:cNvPr>
          <p:cNvSpPr/>
          <p:nvPr/>
        </p:nvSpPr>
        <p:spPr>
          <a:xfrm>
            <a:off x="-9220" y="0"/>
            <a:ext cx="12201220" cy="788877"/>
          </a:xfrm>
          <a:prstGeom prst="rect">
            <a:avLst/>
          </a:prstGeom>
          <a:gradFill flip="none" rotWithShape="1">
            <a:gsLst>
              <a:gs pos="0">
                <a:srgbClr val="E67CB2">
                  <a:shade val="30000"/>
                  <a:satMod val="115000"/>
                </a:srgbClr>
              </a:gs>
              <a:gs pos="50000">
                <a:srgbClr val="E67CB2">
                  <a:shade val="67500"/>
                  <a:satMod val="115000"/>
                </a:srgbClr>
              </a:gs>
              <a:gs pos="100000">
                <a:srgbClr val="E67CB2">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9" name="TextBox 18">
            <a:extLst>
              <a:ext uri="{FF2B5EF4-FFF2-40B4-BE49-F238E27FC236}">
                <a16:creationId xmlns:a16="http://schemas.microsoft.com/office/drawing/2014/main" id="{120BEEDA-0ACE-4023-9165-BFDDFE7CF9E9}"/>
              </a:ext>
            </a:extLst>
          </p:cNvPr>
          <p:cNvSpPr txBox="1"/>
          <p:nvPr/>
        </p:nvSpPr>
        <p:spPr>
          <a:xfrm>
            <a:off x="61595" y="-71057"/>
            <a:ext cx="11140489" cy="307777"/>
          </a:xfrm>
          <a:prstGeom prst="rect">
            <a:avLst/>
          </a:prstGeom>
          <a:noFill/>
        </p:spPr>
        <p:txBody>
          <a:bodyPr wrap="square" lIns="91440" tIns="45720" rIns="91440" bIns="45720" rtlCol="0" anchor="t">
            <a:spAutoFit/>
          </a:bodyPr>
          <a:lstStyle/>
          <a:p>
            <a:pPr lvl="0"/>
            <a:r>
              <a:rPr lang="en-GB" sz="1400" b="1" dirty="0">
                <a:solidFill>
                  <a:prstClr val="black"/>
                </a:solidFill>
              </a:rPr>
              <a:t>Current Overview of Non Reportable Specialties</a:t>
            </a:r>
            <a:endParaRPr lang="en-US" dirty="0"/>
          </a:p>
        </p:txBody>
      </p:sp>
      <p:pic>
        <p:nvPicPr>
          <p:cNvPr id="20" name="Picture 19">
            <a:extLst>
              <a:ext uri="{FF2B5EF4-FFF2-40B4-BE49-F238E27FC236}">
                <a16:creationId xmlns:a16="http://schemas.microsoft.com/office/drawing/2014/main" id="{5BEA96D7-64DE-411C-BE7D-FC7D0463D0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76564" y="146767"/>
            <a:ext cx="537561" cy="574453"/>
          </a:xfrm>
          <a:prstGeom prst="rect">
            <a:avLst/>
          </a:prstGeom>
        </p:spPr>
      </p:pic>
      <p:pic>
        <p:nvPicPr>
          <p:cNvPr id="3" name="Picture 2"/>
          <p:cNvPicPr>
            <a:picLocks noChangeAspect="1"/>
          </p:cNvPicPr>
          <p:nvPr/>
        </p:nvPicPr>
        <p:blipFill>
          <a:blip r:embed="rId3"/>
          <a:stretch>
            <a:fillRect/>
          </a:stretch>
        </p:blipFill>
        <p:spPr>
          <a:xfrm>
            <a:off x="9269" y="1171112"/>
            <a:ext cx="9450615" cy="5479070"/>
          </a:xfrm>
          <a:prstGeom prst="rect">
            <a:avLst/>
          </a:prstGeom>
        </p:spPr>
      </p:pic>
    </p:spTree>
    <p:extLst>
      <p:ext uri="{BB962C8B-B14F-4D97-AF65-F5344CB8AC3E}">
        <p14:creationId xmlns:p14="http://schemas.microsoft.com/office/powerpoint/2010/main" val="1497156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0CED21A-BAE3-4E24-B3D5-F1DE22BC81B0}"/>
              </a:ext>
            </a:extLst>
          </p:cNvPr>
          <p:cNvSpPr/>
          <p:nvPr/>
        </p:nvSpPr>
        <p:spPr>
          <a:xfrm>
            <a:off x="-9220" y="0"/>
            <a:ext cx="12201220" cy="788877"/>
          </a:xfrm>
          <a:prstGeom prst="rect">
            <a:avLst/>
          </a:prstGeom>
          <a:gradFill flip="none" rotWithShape="1">
            <a:gsLst>
              <a:gs pos="0">
                <a:srgbClr val="E67CB2">
                  <a:shade val="30000"/>
                  <a:satMod val="115000"/>
                </a:srgbClr>
              </a:gs>
              <a:gs pos="50000">
                <a:srgbClr val="E67CB2">
                  <a:shade val="67500"/>
                  <a:satMod val="115000"/>
                </a:srgbClr>
              </a:gs>
              <a:gs pos="100000">
                <a:srgbClr val="E67CB2">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9" name="TextBox 18">
            <a:extLst>
              <a:ext uri="{FF2B5EF4-FFF2-40B4-BE49-F238E27FC236}">
                <a16:creationId xmlns:a16="http://schemas.microsoft.com/office/drawing/2014/main" id="{120BEEDA-0ACE-4023-9165-BFDDFE7CF9E9}"/>
              </a:ext>
            </a:extLst>
          </p:cNvPr>
          <p:cNvSpPr txBox="1"/>
          <p:nvPr/>
        </p:nvSpPr>
        <p:spPr>
          <a:xfrm>
            <a:off x="61595" y="-71057"/>
            <a:ext cx="11140489" cy="307777"/>
          </a:xfrm>
          <a:prstGeom prst="rect">
            <a:avLst/>
          </a:prstGeom>
          <a:noFill/>
        </p:spPr>
        <p:txBody>
          <a:bodyPr wrap="square" lIns="91440" tIns="45720" rIns="91440" bIns="45720" rtlCol="0" anchor="t">
            <a:spAutoFit/>
          </a:bodyPr>
          <a:lstStyle/>
          <a:p>
            <a:pPr lvl="0"/>
            <a:r>
              <a:rPr lang="en-GB" sz="1400" b="1" dirty="0">
                <a:solidFill>
                  <a:prstClr val="black"/>
                </a:solidFill>
              </a:rPr>
              <a:t>Current Overview of Community Waitlists</a:t>
            </a:r>
            <a:endParaRPr lang="en-US" dirty="0"/>
          </a:p>
        </p:txBody>
      </p:sp>
      <p:pic>
        <p:nvPicPr>
          <p:cNvPr id="4" name="Picture 3"/>
          <p:cNvPicPr>
            <a:picLocks noChangeAspect="1"/>
          </p:cNvPicPr>
          <p:nvPr/>
        </p:nvPicPr>
        <p:blipFill>
          <a:blip r:embed="rId2"/>
          <a:stretch>
            <a:fillRect/>
          </a:stretch>
        </p:blipFill>
        <p:spPr>
          <a:xfrm>
            <a:off x="-9220" y="788877"/>
            <a:ext cx="12201220" cy="6069123"/>
          </a:xfrm>
          <a:prstGeom prst="rect">
            <a:avLst/>
          </a:prstGeom>
        </p:spPr>
      </p:pic>
    </p:spTree>
    <p:extLst>
      <p:ext uri="{BB962C8B-B14F-4D97-AF65-F5344CB8AC3E}">
        <p14:creationId xmlns:p14="http://schemas.microsoft.com/office/powerpoint/2010/main" val="159995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634" y="1"/>
            <a:ext cx="7198822" cy="1870364"/>
          </a:xfrm>
        </p:spPr>
        <p:txBody>
          <a:bodyPr>
            <a:normAutofit fontScale="90000"/>
          </a:bodyPr>
          <a:lstStyle/>
          <a:p>
            <a:r>
              <a:rPr lang="en-GB" sz="13800" dirty="0">
                <a:solidFill>
                  <a:schemeClr val="accent1">
                    <a:lumMod val="50000"/>
                  </a:schemeClr>
                </a:solidFill>
                <a:latin typeface="Heebo"/>
              </a:rPr>
              <a:t> </a:t>
            </a:r>
            <a:r>
              <a:rPr lang="en-GB" dirty="0"/>
              <a:t> </a:t>
            </a:r>
          </a:p>
        </p:txBody>
      </p:sp>
      <p:sp>
        <p:nvSpPr>
          <p:cNvPr id="3" name="Subtitle 2"/>
          <p:cNvSpPr>
            <a:spLocks noGrp="1"/>
          </p:cNvSpPr>
          <p:nvPr>
            <p:ph type="subTitle" idx="1"/>
          </p:nvPr>
        </p:nvSpPr>
        <p:spPr>
          <a:xfrm>
            <a:off x="282634" y="306982"/>
            <a:ext cx="8400732" cy="740767"/>
          </a:xfrm>
        </p:spPr>
        <p:txBody>
          <a:bodyPr>
            <a:normAutofit/>
          </a:bodyPr>
          <a:lstStyle/>
          <a:p>
            <a:pPr algn="l"/>
            <a:r>
              <a:rPr lang="en-GB" sz="2800" dirty="0">
                <a:solidFill>
                  <a:schemeClr val="accent1">
                    <a:lumMod val="50000"/>
                  </a:schemeClr>
                </a:solidFill>
              </a:rPr>
              <a:t>North Highland Health &amp; Social Care Partnership</a:t>
            </a:r>
          </a:p>
        </p:txBody>
      </p:sp>
      <p:pic>
        <p:nvPicPr>
          <p:cNvPr id="6" name="Picture 5"/>
          <p:cNvPicPr>
            <a:picLocks noChangeAspect="1"/>
          </p:cNvPicPr>
          <p:nvPr/>
        </p:nvPicPr>
        <p:blipFill>
          <a:blip r:embed="rId2"/>
          <a:stretch>
            <a:fillRect/>
          </a:stretch>
        </p:blipFill>
        <p:spPr>
          <a:xfrm>
            <a:off x="9455919" y="313048"/>
            <a:ext cx="1975275" cy="1493649"/>
          </a:xfrm>
          <a:prstGeom prst="rect">
            <a:avLst/>
          </a:prstGeom>
        </p:spPr>
      </p:pic>
      <p:pic>
        <p:nvPicPr>
          <p:cNvPr id="14" name="Picture 13"/>
          <p:cNvPicPr>
            <a:picLocks noChangeAspect="1"/>
          </p:cNvPicPr>
          <p:nvPr/>
        </p:nvPicPr>
        <p:blipFill>
          <a:blip r:embed="rId3"/>
          <a:stretch>
            <a:fillRect/>
          </a:stretch>
        </p:blipFill>
        <p:spPr>
          <a:xfrm>
            <a:off x="8683366" y="3319549"/>
            <a:ext cx="3316511" cy="3310415"/>
          </a:xfrm>
          <a:prstGeom prst="rect">
            <a:avLst/>
          </a:prstGeom>
        </p:spPr>
      </p:pic>
      <p:pic>
        <p:nvPicPr>
          <p:cNvPr id="13" name="Picture 12"/>
          <p:cNvPicPr>
            <a:picLocks noChangeAspect="1"/>
          </p:cNvPicPr>
          <p:nvPr/>
        </p:nvPicPr>
        <p:blipFill>
          <a:blip r:embed="rId4"/>
          <a:stretch>
            <a:fillRect/>
          </a:stretch>
        </p:blipFill>
        <p:spPr>
          <a:xfrm>
            <a:off x="8975998" y="3541157"/>
            <a:ext cx="2731245" cy="2828789"/>
          </a:xfrm>
          <a:prstGeom prst="rect">
            <a:avLst/>
          </a:prstGeom>
        </p:spPr>
      </p:pic>
      <p:pic>
        <p:nvPicPr>
          <p:cNvPr id="12" name="Picture 11"/>
          <p:cNvPicPr>
            <a:picLocks noChangeAspect="1"/>
          </p:cNvPicPr>
          <p:nvPr/>
        </p:nvPicPr>
        <p:blipFill>
          <a:blip r:embed="rId5"/>
          <a:stretch>
            <a:fillRect/>
          </a:stretch>
        </p:blipFill>
        <p:spPr>
          <a:xfrm>
            <a:off x="9122314" y="3970961"/>
            <a:ext cx="2438611" cy="1969179"/>
          </a:xfrm>
          <a:prstGeom prst="rect">
            <a:avLst/>
          </a:prstGeom>
        </p:spPr>
      </p:pic>
      <p:sp>
        <p:nvSpPr>
          <p:cNvPr id="15" name="TextBox 14"/>
          <p:cNvSpPr txBox="1"/>
          <p:nvPr/>
        </p:nvSpPr>
        <p:spPr>
          <a:xfrm>
            <a:off x="282634" y="935183"/>
            <a:ext cx="8088282" cy="3231654"/>
          </a:xfrm>
          <a:prstGeom prst="rect">
            <a:avLst/>
          </a:prstGeom>
          <a:noFill/>
        </p:spPr>
        <p:txBody>
          <a:bodyPr wrap="square" rtlCol="0">
            <a:spAutoFit/>
          </a:bodyPr>
          <a:lstStyle/>
          <a:p>
            <a:pPr marL="0" lvl="1"/>
            <a:r>
              <a:rPr lang="en-GB" sz="2000" dirty="0">
                <a:solidFill>
                  <a:schemeClr val="accent1">
                    <a:lumMod val="50000"/>
                  </a:schemeClr>
                </a:solidFill>
              </a:rPr>
              <a:t>In order to standardise the production and interpretation a common format is being introduced for all dashboards within NHS Highland. There is a need to establish targets for improvement measures and these will be developed for incorporation into the Annual Delivery Plan for NHS Highland.</a:t>
            </a:r>
          </a:p>
          <a:p>
            <a:pPr marL="0" lvl="1"/>
            <a:endParaRPr lang="en-GB" sz="1600" dirty="0">
              <a:solidFill>
                <a:schemeClr val="accent1">
                  <a:lumMod val="50000"/>
                </a:schemeClr>
              </a:solidFill>
            </a:endParaRPr>
          </a:p>
          <a:p>
            <a:r>
              <a:rPr lang="en-GB" dirty="0">
                <a:solidFill>
                  <a:schemeClr val="accent1">
                    <a:lumMod val="50000"/>
                  </a:schemeClr>
                </a:solidFill>
              </a:rPr>
              <a:t>It is </a:t>
            </a:r>
            <a:r>
              <a:rPr lang="en-GB" b="1" dirty="0">
                <a:solidFill>
                  <a:schemeClr val="accent1">
                    <a:lumMod val="50000"/>
                  </a:schemeClr>
                </a:solidFill>
              </a:rPr>
              <a:t>recommended</a:t>
            </a:r>
            <a:r>
              <a:rPr lang="en-GB" dirty="0">
                <a:solidFill>
                  <a:schemeClr val="accent1">
                    <a:lumMod val="50000"/>
                  </a:schemeClr>
                </a:solidFill>
              </a:rPr>
              <a:t> that:</a:t>
            </a:r>
          </a:p>
          <a:p>
            <a:endParaRPr lang="en-GB" dirty="0">
              <a:solidFill>
                <a:schemeClr val="accent1">
                  <a:lumMod val="50000"/>
                </a:schemeClr>
              </a:solidFill>
            </a:endParaRPr>
          </a:p>
          <a:p>
            <a:pPr marL="285750" indent="-285750">
              <a:buFont typeface="Arial" panose="020B0604020202020204" pitchFamily="34" charset="0"/>
              <a:buChar char="•"/>
            </a:pPr>
            <a:r>
              <a:rPr lang="en-GB" dirty="0">
                <a:solidFill>
                  <a:schemeClr val="accent1">
                    <a:lumMod val="50000"/>
                  </a:schemeClr>
                </a:solidFill>
              </a:rPr>
              <a:t>Committee consider and review the agreed Performance Framework </a:t>
            </a:r>
            <a:r>
              <a:rPr lang="en-GB" b="1" dirty="0">
                <a:solidFill>
                  <a:schemeClr val="accent1">
                    <a:lumMod val="50000"/>
                  </a:schemeClr>
                </a:solidFill>
              </a:rPr>
              <a:t>identifying any areas requiring further information or inclusion </a:t>
            </a:r>
            <a:r>
              <a:rPr lang="en-GB" dirty="0">
                <a:solidFill>
                  <a:schemeClr val="accent1">
                    <a:lumMod val="50000"/>
                  </a:schemeClr>
                </a:solidFill>
              </a:rPr>
              <a:t>in future reports.  </a:t>
            </a:r>
          </a:p>
          <a:p>
            <a:pPr marL="285750" indent="-285750">
              <a:buFont typeface="Arial" panose="020B0604020202020204" pitchFamily="34" charset="0"/>
              <a:buChar char="•"/>
            </a:pPr>
            <a:r>
              <a:rPr lang="en-GB" dirty="0">
                <a:solidFill>
                  <a:schemeClr val="accent1">
                    <a:lumMod val="50000"/>
                  </a:schemeClr>
                </a:solidFill>
              </a:rPr>
              <a:t>Committee to note that although the continued focus is on Adult Social Care data, additional data on DHDs and Mental Health is included. </a:t>
            </a:r>
          </a:p>
        </p:txBody>
      </p:sp>
    </p:spTree>
    <p:extLst>
      <p:ext uri="{BB962C8B-B14F-4D97-AF65-F5344CB8AC3E}">
        <p14:creationId xmlns:p14="http://schemas.microsoft.com/office/powerpoint/2010/main" val="542800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413163"/>
          </a:xfrm>
          <a:solidFill>
            <a:srgbClr val="FFC000"/>
          </a:solidFill>
        </p:spPr>
        <p:txBody>
          <a:bodyPr>
            <a:normAutofit/>
          </a:bodyPr>
          <a:lstStyle/>
          <a:p>
            <a:r>
              <a:rPr lang="en-GB" sz="3100" b="1" dirty="0">
                <a:solidFill>
                  <a:schemeClr val="accent1">
                    <a:lumMod val="50000"/>
                  </a:schemeClr>
                </a:solidFill>
              </a:rPr>
              <a:t>Development</a:t>
            </a:r>
            <a:r>
              <a:rPr lang="en-GB" sz="3100" dirty="0">
                <a:solidFill>
                  <a:schemeClr val="accent1">
                    <a:lumMod val="50000"/>
                  </a:schemeClr>
                </a:solidFill>
              </a:rPr>
              <a:t> </a:t>
            </a:r>
            <a:r>
              <a:rPr lang="en-GB" sz="3100" b="1" dirty="0">
                <a:solidFill>
                  <a:schemeClr val="accent1">
                    <a:lumMod val="50000"/>
                  </a:schemeClr>
                </a:solidFill>
              </a:rPr>
              <a:t>Session</a:t>
            </a:r>
            <a:endParaRPr lang="en-GB" b="1" dirty="0"/>
          </a:p>
        </p:txBody>
      </p:sp>
      <p:sp>
        <p:nvSpPr>
          <p:cNvPr id="3" name="Content Placeholder 2"/>
          <p:cNvSpPr>
            <a:spLocks noGrp="1"/>
          </p:cNvSpPr>
          <p:nvPr>
            <p:ph idx="1"/>
          </p:nvPr>
        </p:nvSpPr>
        <p:spPr>
          <a:xfrm>
            <a:off x="0" y="1413164"/>
            <a:ext cx="12192000" cy="5444836"/>
          </a:xfrm>
          <a:ln>
            <a:solidFill>
              <a:schemeClr val="accent1"/>
            </a:solidFill>
          </a:ln>
        </p:spPr>
        <p:txBody>
          <a:bodyPr>
            <a:normAutofit/>
          </a:bodyPr>
          <a:lstStyle/>
          <a:p>
            <a:pPr marL="0" indent="0">
              <a:buNone/>
            </a:pPr>
            <a:r>
              <a:rPr lang="en-GB" sz="1800" dirty="0">
                <a:solidFill>
                  <a:schemeClr val="accent1">
                    <a:lumMod val="50000"/>
                  </a:schemeClr>
                </a:solidFill>
              </a:rPr>
              <a:t>In line with the NHS Highland IPQR, it is intended for this developing report to be more inclusive of the wider Partnership requirements and to further develop indicators in agreement with the Community Services Directorate, Adult Social Care SLT, and HHSCC members that will align with the new ‘Together We Care’ Strategy and the Annual Delivery Plan objectives.</a:t>
            </a:r>
          </a:p>
          <a:p>
            <a:pPr marL="0" indent="0">
              <a:buNone/>
            </a:pPr>
            <a:r>
              <a:rPr lang="en-GB" sz="1800" dirty="0">
                <a:solidFill>
                  <a:schemeClr val="accent1">
                    <a:lumMod val="50000"/>
                  </a:schemeClr>
                </a:solidFill>
              </a:rPr>
              <a:t>A Development sessions was held with committee in September 2022 where the format of the report and ASC indicators were discussed in detail with discussion on possible indicators to be included in future reports.</a:t>
            </a:r>
          </a:p>
          <a:p>
            <a:pPr marL="0" indent="0">
              <a:buNone/>
            </a:pPr>
            <a:r>
              <a:rPr lang="en-GB" sz="1800" b="1" dirty="0">
                <a:solidFill>
                  <a:schemeClr val="accent1">
                    <a:lumMod val="50000"/>
                  </a:schemeClr>
                </a:solidFill>
              </a:rPr>
              <a:t>Content:</a:t>
            </a:r>
          </a:p>
          <a:p>
            <a:r>
              <a:rPr lang="en-GB" sz="1800" dirty="0">
                <a:solidFill>
                  <a:schemeClr val="accent1">
                    <a:lumMod val="50000"/>
                  </a:schemeClr>
                </a:solidFill>
              </a:rPr>
              <a:t>Care-at-Home and Care Homes – slides, 4-6 &amp; 7-8</a:t>
            </a:r>
          </a:p>
          <a:p>
            <a:r>
              <a:rPr lang="en-GB" sz="1800" dirty="0">
                <a:solidFill>
                  <a:schemeClr val="accent1">
                    <a:lumMod val="50000"/>
                  </a:schemeClr>
                </a:solidFill>
              </a:rPr>
              <a:t>Delayed Discharge – slides 9-10</a:t>
            </a:r>
          </a:p>
          <a:p>
            <a:r>
              <a:rPr lang="en-GB" sz="1800" dirty="0">
                <a:solidFill>
                  <a:schemeClr val="accent1">
                    <a:lumMod val="50000"/>
                  </a:schemeClr>
                </a:solidFill>
              </a:rPr>
              <a:t>Self Directed Support/Carer Short Breaks – slides 11-13</a:t>
            </a:r>
          </a:p>
          <a:p>
            <a:r>
              <a:rPr lang="en-GB" sz="1800" dirty="0">
                <a:solidFill>
                  <a:schemeClr val="accent1">
                    <a:lumMod val="50000"/>
                  </a:schemeClr>
                </a:solidFill>
              </a:rPr>
              <a:t>Adult Protection included – slide 14</a:t>
            </a:r>
          </a:p>
          <a:p>
            <a:r>
              <a:rPr lang="en-GB" sz="1800" dirty="0">
                <a:solidFill>
                  <a:schemeClr val="accent1">
                    <a:lumMod val="50000"/>
                  </a:schemeClr>
                </a:solidFill>
              </a:rPr>
              <a:t>Mental Health Psychological Therapies and Community Mental Health Services – slides 15-16</a:t>
            </a:r>
          </a:p>
          <a:p>
            <a:r>
              <a:rPr lang="en-GB" sz="1800" dirty="0">
                <a:solidFill>
                  <a:schemeClr val="accent1">
                    <a:lumMod val="50000"/>
                  </a:schemeClr>
                </a:solidFill>
              </a:rPr>
              <a:t>North Highland Drug &amp; Alcohol Services – slide 17</a:t>
            </a:r>
          </a:p>
          <a:p>
            <a:r>
              <a:rPr lang="en-GB" sz="1800" dirty="0">
                <a:solidFill>
                  <a:schemeClr val="accent1">
                    <a:lumMod val="50000"/>
                  </a:schemeClr>
                </a:solidFill>
              </a:rPr>
              <a:t>Non MMI Non Reportable Specialties Waitlists – slides 18 &amp; 19</a:t>
            </a:r>
          </a:p>
          <a:p>
            <a:r>
              <a:rPr lang="en-GB" sz="1800" dirty="0">
                <a:solidFill>
                  <a:schemeClr val="accent1">
                    <a:lumMod val="50000"/>
                  </a:schemeClr>
                </a:solidFill>
              </a:rPr>
              <a:t>National Integration and relevant Ministerial indicators – to be reported as an annual inclusion</a:t>
            </a:r>
          </a:p>
          <a:p>
            <a:pPr marL="0" indent="0">
              <a:buNone/>
            </a:pPr>
            <a:endParaRPr lang="en-GB" sz="1800" dirty="0">
              <a:solidFill>
                <a:schemeClr val="accent1">
                  <a:lumMod val="50000"/>
                </a:schemeClr>
              </a:solidFill>
            </a:endParaRPr>
          </a:p>
        </p:txBody>
      </p:sp>
    </p:spTree>
    <p:extLst>
      <p:ext uri="{BB962C8B-B14F-4D97-AF65-F5344CB8AC3E}">
        <p14:creationId xmlns:p14="http://schemas.microsoft.com/office/powerpoint/2010/main" val="93034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3488" y="2905760"/>
            <a:ext cx="3906751" cy="369332"/>
          </a:xfrm>
          <a:prstGeom prst="rect">
            <a:avLst/>
          </a:prstGeom>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0" name="Rectangle 9"/>
          <p:cNvSpPr/>
          <p:nvPr/>
        </p:nvSpPr>
        <p:spPr>
          <a:xfrm>
            <a:off x="6768268" y="788877"/>
            <a:ext cx="5423731" cy="606912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accent1">
                    <a:lumMod val="50000"/>
                  </a:schemeClr>
                </a:solidFill>
              </a:rPr>
              <a:t>Currently provided weekly as part of the PHS weekly return. This </a:t>
            </a:r>
            <a:r>
              <a:rPr lang="en-GB" sz="1400" b="1" dirty="0">
                <a:solidFill>
                  <a:schemeClr val="accent1">
                    <a:lumMod val="50000"/>
                  </a:schemeClr>
                </a:solidFill>
              </a:rPr>
              <a:t>manual </a:t>
            </a:r>
            <a:r>
              <a:rPr lang="en-GB" sz="1400" dirty="0">
                <a:solidFill>
                  <a:schemeClr val="accent1">
                    <a:lumMod val="50000"/>
                  </a:schemeClr>
                </a:solidFill>
              </a:rPr>
              <a:t>data return commenced in winter 2021 and is provided by care at home (CAH) colleagues. Hospital DHD’s are added to the Community data.</a:t>
            </a:r>
          </a:p>
          <a:p>
            <a:endParaRPr lang="en-GB" sz="1400" dirty="0">
              <a:solidFill>
                <a:schemeClr val="accent1">
                  <a:lumMod val="50000"/>
                </a:schemeClr>
              </a:solidFill>
            </a:endParaRPr>
          </a:p>
          <a:p>
            <a:r>
              <a:rPr lang="en-GB" sz="1400" dirty="0">
                <a:solidFill>
                  <a:schemeClr val="accent1">
                    <a:lumMod val="50000"/>
                  </a:schemeClr>
                </a:solidFill>
              </a:rPr>
              <a:t>This data is published by PHS and weekly returns from CAH officers are provided to allow for validation and analysis.</a:t>
            </a:r>
          </a:p>
          <a:p>
            <a:endParaRPr lang="en-GB" sz="1400" dirty="0">
              <a:solidFill>
                <a:schemeClr val="accent1">
                  <a:lumMod val="50000"/>
                </a:schemeClr>
              </a:solidFill>
            </a:endParaRPr>
          </a:p>
          <a:p>
            <a:r>
              <a:rPr lang="en-GB" sz="1400" dirty="0">
                <a:solidFill>
                  <a:schemeClr val="accent1">
                    <a:lumMod val="50000"/>
                  </a:schemeClr>
                </a:solidFill>
              </a:rPr>
              <a:t>Graph 1 – Care at Home (Community &amp; Hospital DHD’s) – the total number of people waiting on a care at home service to commence following completion of a social care assessment continues to challenge system flow with 310 people waiting for a CAH service.</a:t>
            </a:r>
          </a:p>
          <a:p>
            <a:endParaRPr lang="en-GB" sz="1400" dirty="0">
              <a:solidFill>
                <a:schemeClr val="accent1">
                  <a:lumMod val="50000"/>
                </a:schemeClr>
              </a:solidFill>
            </a:endParaRPr>
          </a:p>
          <a:p>
            <a:r>
              <a:rPr lang="en-GB" sz="1400" dirty="0">
                <a:solidFill>
                  <a:schemeClr val="accent1">
                    <a:lumMod val="50000"/>
                  </a:schemeClr>
                </a:solidFill>
              </a:rPr>
              <a:t>Graph 2 – Care at Home (Area level) - the number of people waiting on a care at home service to commence following completion of a social care assessment, at an </a:t>
            </a:r>
            <a:r>
              <a:rPr lang="en-GB" sz="1400" b="1" dirty="0">
                <a:solidFill>
                  <a:schemeClr val="accent1">
                    <a:lumMod val="50000"/>
                  </a:schemeClr>
                </a:solidFill>
              </a:rPr>
              <a:t>area level.</a:t>
            </a:r>
            <a:endParaRPr lang="en-GB" sz="1400" dirty="0">
              <a:solidFill>
                <a:schemeClr val="accent1">
                  <a:lumMod val="50000"/>
                </a:schemeClr>
              </a:solidFill>
            </a:endParaRPr>
          </a:p>
        </p:txBody>
      </p:sp>
      <p:sp>
        <p:nvSpPr>
          <p:cNvPr id="11" name="TextBox 10"/>
          <p:cNvSpPr txBox="1"/>
          <p:nvPr/>
        </p:nvSpPr>
        <p:spPr>
          <a:xfrm>
            <a:off x="8797636" y="6523854"/>
            <a:ext cx="3394364" cy="369332"/>
          </a:xfrm>
          <a:prstGeom prst="rect">
            <a:avLst/>
          </a:prstGeom>
          <a:noFill/>
        </p:spPr>
        <p:txBody>
          <a:bodyPr wrap="square" rtlCol="0">
            <a:spAutoFit/>
          </a:bodyPr>
          <a:lstStyle/>
          <a:p>
            <a:r>
              <a:rPr lang="en-GB" b="1" dirty="0">
                <a:cs typeface="Heebo" panose="00000500000000000000"/>
              </a:rPr>
              <a:t>Update 20/12/2022</a:t>
            </a:r>
          </a:p>
        </p:txBody>
      </p:sp>
      <p:sp>
        <p:nvSpPr>
          <p:cNvPr id="13" name="Rectangle 12">
            <a:extLst>
              <a:ext uri="{FF2B5EF4-FFF2-40B4-BE49-F238E27FC236}">
                <a16:creationId xmlns:a16="http://schemas.microsoft.com/office/drawing/2014/main" id="{09EC2D42-07D3-41D1-8527-3BF164FD1162}"/>
              </a:ext>
            </a:extLst>
          </p:cNvPr>
          <p:cNvSpPr/>
          <p:nvPr/>
        </p:nvSpPr>
        <p:spPr>
          <a:xfrm>
            <a:off x="-9220" y="0"/>
            <a:ext cx="12201220" cy="788877"/>
          </a:xfrm>
          <a:prstGeom prst="rect">
            <a:avLst/>
          </a:prstGeom>
          <a:gradFill flip="none" rotWithShape="1">
            <a:gsLst>
              <a:gs pos="0">
                <a:srgbClr val="E67CB2">
                  <a:shade val="30000"/>
                  <a:satMod val="115000"/>
                </a:srgbClr>
              </a:gs>
              <a:gs pos="50000">
                <a:srgbClr val="E67CB2">
                  <a:shade val="67500"/>
                  <a:satMod val="115000"/>
                </a:srgbClr>
              </a:gs>
              <a:gs pos="100000">
                <a:srgbClr val="E67CB2">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 name="TextBox 13">
            <a:extLst>
              <a:ext uri="{FF2B5EF4-FFF2-40B4-BE49-F238E27FC236}">
                <a16:creationId xmlns:a16="http://schemas.microsoft.com/office/drawing/2014/main" id="{BB77C13D-07C9-4E82-8ABB-F36F228560DD}"/>
              </a:ext>
            </a:extLst>
          </p:cNvPr>
          <p:cNvSpPr txBox="1"/>
          <p:nvPr/>
        </p:nvSpPr>
        <p:spPr>
          <a:xfrm>
            <a:off x="69962" y="37651"/>
            <a:ext cx="11140489" cy="677108"/>
          </a:xfrm>
          <a:prstGeom prst="rect">
            <a:avLst/>
          </a:prstGeom>
          <a:noFill/>
        </p:spPr>
        <p:txBody>
          <a:bodyPr wrap="square" lIns="91440" tIns="45720" rIns="91440" bIns="45720" rtlCol="0" anchor="t">
            <a:spAutoFit/>
          </a:bodyPr>
          <a:lstStyle/>
          <a:p>
            <a:r>
              <a:rPr lang="en-GB" sz="1400" b="1" dirty="0"/>
              <a:t>Strategic Objective 3 Outcome 9 – Care Well (Adult Social care)</a:t>
            </a:r>
          </a:p>
          <a:p>
            <a:r>
              <a:rPr lang="en-GB" sz="1200" b="1" dirty="0">
                <a:ea typeface="+mn-lt"/>
                <a:cs typeface="+mn-lt"/>
              </a:rPr>
              <a:t>Priority 2</a:t>
            </a:r>
            <a:r>
              <a:rPr lang="en-GB" sz="1200" dirty="0">
                <a:ea typeface="+mn-lt"/>
                <a:cs typeface="+mn-lt"/>
              </a:rPr>
              <a:t> - Embed a place approach to Home Based Care &amp; Support and care homes so that proactive care is provided tailored to the needs of the individual</a:t>
            </a:r>
          </a:p>
          <a:p>
            <a:r>
              <a:rPr lang="en-GB" sz="1200" b="1" i="1" dirty="0">
                <a:ea typeface="+mn-lt"/>
                <a:cs typeface="+mn-lt"/>
              </a:rPr>
              <a:t>Priority 9A, 9B, 9C </a:t>
            </a:r>
            <a:r>
              <a:rPr lang="en-GB" sz="1200" dirty="0">
                <a:ea typeface="+mn-lt"/>
                <a:cs typeface="+mn-lt"/>
              </a:rPr>
              <a:t>– Work together with H &amp; SC partners by delivering care and support together that puts our population, families and carers experience at the heart</a:t>
            </a:r>
            <a:endParaRPr lang="en-US" sz="1200" dirty="0"/>
          </a:p>
        </p:txBody>
      </p:sp>
      <p:pic>
        <p:nvPicPr>
          <p:cNvPr id="16" name="Picture 15">
            <a:extLst>
              <a:ext uri="{FF2B5EF4-FFF2-40B4-BE49-F238E27FC236}">
                <a16:creationId xmlns:a16="http://schemas.microsoft.com/office/drawing/2014/main" id="{46179933-8F34-4B5A-A8F2-ACAEE5C21367}"/>
              </a:ext>
            </a:extLst>
          </p:cNvPr>
          <p:cNvPicPr>
            <a:picLocks noChangeAspect="1"/>
          </p:cNvPicPr>
          <p:nvPr/>
        </p:nvPicPr>
        <p:blipFill>
          <a:blip r:embed="rId2"/>
          <a:stretch>
            <a:fillRect/>
          </a:stretch>
        </p:blipFill>
        <p:spPr>
          <a:xfrm>
            <a:off x="11210451" y="146767"/>
            <a:ext cx="869788" cy="574453"/>
          </a:xfrm>
          <a:prstGeom prst="rect">
            <a:avLst/>
          </a:prstGeom>
        </p:spPr>
      </p:pic>
      <p:sp>
        <p:nvSpPr>
          <p:cNvPr id="15" name="TextBox 14"/>
          <p:cNvSpPr txBox="1"/>
          <p:nvPr/>
        </p:nvSpPr>
        <p:spPr>
          <a:xfrm>
            <a:off x="0" y="801780"/>
            <a:ext cx="6779340"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North Highland Care at Home</a:t>
            </a:r>
          </a:p>
        </p:txBody>
      </p:sp>
      <p:pic>
        <p:nvPicPr>
          <p:cNvPr id="2" name="Picture 1"/>
          <p:cNvPicPr>
            <a:picLocks noChangeAspect="1"/>
          </p:cNvPicPr>
          <p:nvPr/>
        </p:nvPicPr>
        <p:blipFill>
          <a:blip r:embed="rId3"/>
          <a:stretch>
            <a:fillRect/>
          </a:stretch>
        </p:blipFill>
        <p:spPr>
          <a:xfrm>
            <a:off x="1" y="1184015"/>
            <a:ext cx="6768266" cy="2344395"/>
          </a:xfrm>
          <a:prstGeom prst="rect">
            <a:avLst/>
          </a:prstGeom>
        </p:spPr>
      </p:pic>
      <p:pic>
        <p:nvPicPr>
          <p:cNvPr id="3" name="Picture 2"/>
          <p:cNvPicPr>
            <a:picLocks noChangeAspect="1"/>
          </p:cNvPicPr>
          <p:nvPr/>
        </p:nvPicPr>
        <p:blipFill>
          <a:blip r:embed="rId4"/>
          <a:stretch>
            <a:fillRect/>
          </a:stretch>
        </p:blipFill>
        <p:spPr>
          <a:xfrm>
            <a:off x="-5052" y="3541313"/>
            <a:ext cx="6768267" cy="3260416"/>
          </a:xfrm>
          <a:prstGeom prst="rect">
            <a:avLst/>
          </a:prstGeom>
        </p:spPr>
      </p:pic>
    </p:spTree>
    <p:extLst>
      <p:ext uri="{BB962C8B-B14F-4D97-AF65-F5344CB8AC3E}">
        <p14:creationId xmlns:p14="http://schemas.microsoft.com/office/powerpoint/2010/main" val="301651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3488" y="2905760"/>
            <a:ext cx="3906751" cy="369332"/>
          </a:xfrm>
          <a:prstGeom prst="rect">
            <a:avLst/>
          </a:prstGeom>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4" name="Rectangle 13">
            <a:extLst>
              <a:ext uri="{FF2B5EF4-FFF2-40B4-BE49-F238E27FC236}">
                <a16:creationId xmlns:a16="http://schemas.microsoft.com/office/drawing/2014/main" id="{AFDD0963-33E5-4D2D-96A0-1F1468E93C2F}"/>
              </a:ext>
            </a:extLst>
          </p:cNvPr>
          <p:cNvSpPr/>
          <p:nvPr/>
        </p:nvSpPr>
        <p:spPr>
          <a:xfrm>
            <a:off x="-9220" y="0"/>
            <a:ext cx="12201220" cy="788877"/>
          </a:xfrm>
          <a:prstGeom prst="rect">
            <a:avLst/>
          </a:prstGeom>
          <a:gradFill flip="none" rotWithShape="1">
            <a:gsLst>
              <a:gs pos="0">
                <a:srgbClr val="E67CB2">
                  <a:shade val="30000"/>
                  <a:satMod val="115000"/>
                </a:srgbClr>
              </a:gs>
              <a:gs pos="50000">
                <a:srgbClr val="E67CB2">
                  <a:shade val="67500"/>
                  <a:satMod val="115000"/>
                </a:srgbClr>
              </a:gs>
              <a:gs pos="100000">
                <a:srgbClr val="E67CB2">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5" name="TextBox 14">
            <a:extLst>
              <a:ext uri="{FF2B5EF4-FFF2-40B4-BE49-F238E27FC236}">
                <a16:creationId xmlns:a16="http://schemas.microsoft.com/office/drawing/2014/main" id="{81067BC7-E925-4BBB-99BE-A824C2423739}"/>
              </a:ext>
            </a:extLst>
          </p:cNvPr>
          <p:cNvSpPr txBox="1"/>
          <p:nvPr/>
        </p:nvSpPr>
        <p:spPr>
          <a:xfrm>
            <a:off x="69962" y="-56355"/>
            <a:ext cx="11140489" cy="677108"/>
          </a:xfrm>
          <a:prstGeom prst="rect">
            <a:avLst/>
          </a:prstGeom>
          <a:noFill/>
        </p:spPr>
        <p:txBody>
          <a:bodyPr wrap="square" lIns="91440" tIns="45720" rIns="91440" bIns="45720" rtlCol="0" anchor="t">
            <a:spAutoFit/>
          </a:bodyPr>
          <a:lstStyle/>
          <a:p>
            <a:r>
              <a:rPr lang="en-GB" sz="1400" b="1" dirty="0"/>
              <a:t>Strategic Objective 3 Outcome 9 – Care Well (Adult Social care)</a:t>
            </a:r>
          </a:p>
          <a:p>
            <a:r>
              <a:rPr lang="en-GB" sz="1200" b="1" dirty="0">
                <a:ea typeface="+mn-lt"/>
                <a:cs typeface="+mn-lt"/>
              </a:rPr>
              <a:t>Priority 2</a:t>
            </a:r>
            <a:r>
              <a:rPr lang="en-GB" sz="1200" dirty="0">
                <a:ea typeface="+mn-lt"/>
                <a:cs typeface="+mn-lt"/>
              </a:rPr>
              <a:t> - Embed a place approach to Home Based Care &amp; Support and care homes so that proactive care is provided tailored to the needs of the individual</a:t>
            </a:r>
          </a:p>
          <a:p>
            <a:r>
              <a:rPr lang="en-GB" sz="1200" b="1" i="1" dirty="0">
                <a:ea typeface="+mn-lt"/>
                <a:cs typeface="+mn-lt"/>
              </a:rPr>
              <a:t>Priority 9A, 9B, 9C </a:t>
            </a:r>
            <a:r>
              <a:rPr lang="en-GB" sz="1200" dirty="0">
                <a:ea typeface="+mn-lt"/>
                <a:cs typeface="+mn-lt"/>
              </a:rPr>
              <a:t>– Work together with H &amp; SC partners by delivering care and support together that puts our population, families and carers experience at the heart</a:t>
            </a:r>
            <a:endParaRPr lang="en-US" sz="1200" dirty="0"/>
          </a:p>
        </p:txBody>
      </p:sp>
      <p:pic>
        <p:nvPicPr>
          <p:cNvPr id="16" name="Picture 15">
            <a:extLst>
              <a:ext uri="{FF2B5EF4-FFF2-40B4-BE49-F238E27FC236}">
                <a16:creationId xmlns:a16="http://schemas.microsoft.com/office/drawing/2014/main" id="{A4778528-E9C3-42C0-B878-592B6F311682}"/>
              </a:ext>
            </a:extLst>
          </p:cNvPr>
          <p:cNvPicPr>
            <a:picLocks noChangeAspect="1"/>
          </p:cNvPicPr>
          <p:nvPr/>
        </p:nvPicPr>
        <p:blipFill>
          <a:blip r:embed="rId2"/>
          <a:stretch>
            <a:fillRect/>
          </a:stretch>
        </p:blipFill>
        <p:spPr>
          <a:xfrm>
            <a:off x="11210451" y="146767"/>
            <a:ext cx="869788" cy="574453"/>
          </a:xfrm>
          <a:prstGeom prst="rect">
            <a:avLst/>
          </a:prstGeom>
        </p:spPr>
      </p:pic>
      <p:sp>
        <p:nvSpPr>
          <p:cNvPr id="17" name="Rectangle 16"/>
          <p:cNvSpPr/>
          <p:nvPr/>
        </p:nvSpPr>
        <p:spPr>
          <a:xfrm>
            <a:off x="7075918" y="788877"/>
            <a:ext cx="5116082" cy="60262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accent1">
                    <a:lumMod val="50000"/>
                  </a:schemeClr>
                </a:solidFill>
              </a:rPr>
              <a:t>Care at Home </a:t>
            </a:r>
          </a:p>
          <a:p>
            <a:r>
              <a:rPr lang="en-GB" sz="1400" dirty="0">
                <a:solidFill>
                  <a:schemeClr val="accent1">
                    <a:lumMod val="50000"/>
                  </a:schemeClr>
                </a:solidFill>
              </a:rPr>
              <a:t>Significant and sustained reduction in the number of people receiving </a:t>
            </a:r>
            <a:r>
              <a:rPr lang="en-GB" sz="1400" b="1" dirty="0">
                <a:solidFill>
                  <a:schemeClr val="accent1">
                    <a:lumMod val="50000"/>
                  </a:schemeClr>
                </a:solidFill>
              </a:rPr>
              <a:t>external</a:t>
            </a:r>
            <a:r>
              <a:rPr lang="en-GB" sz="1400" dirty="0">
                <a:solidFill>
                  <a:schemeClr val="accent1">
                    <a:lumMod val="50000"/>
                  </a:schemeClr>
                </a:solidFill>
              </a:rPr>
              <a:t> care-at-home, specifically due to workers leaving employment in care at home. </a:t>
            </a:r>
          </a:p>
          <a:p>
            <a:endParaRPr lang="en-GB" sz="1400" dirty="0">
              <a:solidFill>
                <a:schemeClr val="accent1">
                  <a:lumMod val="50000"/>
                </a:schemeClr>
              </a:solidFill>
            </a:endParaRPr>
          </a:p>
          <a:p>
            <a:r>
              <a:rPr lang="en-GB" sz="1400" dirty="0">
                <a:solidFill>
                  <a:schemeClr val="accent1">
                    <a:lumMod val="50000"/>
                  </a:schemeClr>
                </a:solidFill>
              </a:rPr>
              <a:t>Growth within our in house service as NHS Highland steps in where providers are unable to deliver care at home.</a:t>
            </a:r>
          </a:p>
          <a:p>
            <a:endParaRPr lang="en-GB" sz="1400" dirty="0">
              <a:solidFill>
                <a:schemeClr val="accent1">
                  <a:lumMod val="50000"/>
                </a:schemeClr>
              </a:solidFill>
            </a:endParaRPr>
          </a:p>
          <a:p>
            <a:r>
              <a:rPr lang="en-GB" sz="1400" dirty="0">
                <a:solidFill>
                  <a:schemeClr val="accent1">
                    <a:lumMod val="50000"/>
                  </a:schemeClr>
                </a:solidFill>
              </a:rPr>
              <a:t>There are frequent discussions with the sector to try to sustain these services and to stabilise the reduction in the workforce, to work collaboratively preparing for winter, and where possible, to release any available capacity.</a:t>
            </a:r>
          </a:p>
          <a:p>
            <a:endParaRPr lang="en-GB" sz="1400" dirty="0">
              <a:solidFill>
                <a:schemeClr val="accent1">
                  <a:lumMod val="50000"/>
                </a:schemeClr>
              </a:solidFill>
            </a:endParaRPr>
          </a:p>
          <a:p>
            <a:r>
              <a:rPr lang="en-GB" sz="1400" dirty="0">
                <a:solidFill>
                  <a:schemeClr val="accent1">
                    <a:lumMod val="50000"/>
                  </a:schemeClr>
                </a:solidFill>
              </a:rPr>
              <a:t>Current strategic steps/work stream activity include:</a:t>
            </a:r>
          </a:p>
          <a:p>
            <a:r>
              <a:rPr lang="en-GB" sz="1400" dirty="0">
                <a:solidFill>
                  <a:schemeClr val="accent1">
                    <a:lumMod val="50000"/>
                  </a:schemeClr>
                </a:solidFill>
              </a:rPr>
              <a:t>Now: Responsive capacity release, collaborative recruitment and localised recruitment events.</a:t>
            </a:r>
          </a:p>
          <a:p>
            <a:endParaRPr lang="en-GB" sz="1400" dirty="0">
              <a:solidFill>
                <a:schemeClr val="accent1">
                  <a:lumMod val="50000"/>
                </a:schemeClr>
              </a:solidFill>
            </a:endParaRPr>
          </a:p>
          <a:p>
            <a:r>
              <a:rPr lang="en-GB" sz="1400" dirty="0">
                <a:solidFill>
                  <a:schemeClr val="accent1">
                    <a:lumMod val="50000"/>
                  </a:schemeClr>
                </a:solidFill>
              </a:rPr>
              <a:t>Next:</a:t>
            </a:r>
          </a:p>
          <a:p>
            <a:pPr marL="285750" indent="-285750">
              <a:buFont typeface="Arial" panose="020B0604020202020204" pitchFamily="34" charset="0"/>
              <a:buChar char="•"/>
            </a:pPr>
            <a:r>
              <a:rPr lang="en-GB" sz="1400" dirty="0">
                <a:solidFill>
                  <a:schemeClr val="accent1">
                    <a:lumMod val="50000"/>
                  </a:schemeClr>
                </a:solidFill>
              </a:rPr>
              <a:t>Strategy and ambition</a:t>
            </a:r>
          </a:p>
          <a:p>
            <a:pPr marL="285750" indent="-285750">
              <a:buFont typeface="Arial" panose="020B0604020202020204" pitchFamily="34" charset="0"/>
              <a:buChar char="•"/>
            </a:pPr>
            <a:r>
              <a:rPr lang="en-GB" sz="1400" dirty="0">
                <a:solidFill>
                  <a:schemeClr val="accent1">
                    <a:lumMod val="50000"/>
                  </a:schemeClr>
                </a:solidFill>
              </a:rPr>
              <a:t>Workforce creation and development</a:t>
            </a:r>
          </a:p>
          <a:p>
            <a:pPr marL="285750" indent="-285750">
              <a:buFont typeface="Arial" panose="020B0604020202020204" pitchFamily="34" charset="0"/>
              <a:buChar char="•"/>
            </a:pPr>
            <a:r>
              <a:rPr lang="en-GB" sz="1400" dirty="0">
                <a:solidFill>
                  <a:schemeClr val="accent1">
                    <a:lumMod val="50000"/>
                  </a:schemeClr>
                </a:solidFill>
              </a:rPr>
              <a:t>Contract and commissioning redesign</a:t>
            </a:r>
          </a:p>
          <a:p>
            <a:endParaRPr lang="en-GB" sz="1400" dirty="0">
              <a:solidFill>
                <a:schemeClr val="accent1">
                  <a:lumMod val="50000"/>
                </a:schemeClr>
              </a:solidFill>
            </a:endParaRPr>
          </a:p>
          <a:p>
            <a:r>
              <a:rPr lang="en-GB" sz="1400" dirty="0">
                <a:solidFill>
                  <a:schemeClr val="accent1">
                    <a:lumMod val="50000"/>
                  </a:schemeClr>
                </a:solidFill>
              </a:rPr>
              <a:t>NHS Highland and external care providers continue to operate in a pressured environment working in collaboration with ongoing sustained staffing and competing recruitment pressures.</a:t>
            </a:r>
          </a:p>
          <a:p>
            <a:endParaRPr lang="en-GB" sz="1400" dirty="0">
              <a:solidFill>
                <a:schemeClr val="accent1">
                  <a:lumMod val="50000"/>
                </a:schemeClr>
              </a:solidFill>
            </a:endParaRPr>
          </a:p>
          <a:p>
            <a:pPr marL="285750" indent="-285750">
              <a:buFont typeface="Arial" panose="020B0604020202020204" pitchFamily="34" charset="0"/>
              <a:buChar char="•"/>
            </a:pPr>
            <a:endParaRPr lang="en-GB" sz="1400" dirty="0">
              <a:solidFill>
                <a:schemeClr val="accent1">
                  <a:lumMod val="50000"/>
                </a:schemeClr>
              </a:solidFill>
            </a:endParaRPr>
          </a:p>
          <a:p>
            <a:endParaRPr lang="en-GB" sz="1400" dirty="0">
              <a:solidFill>
                <a:schemeClr val="accent1">
                  <a:lumMod val="50000"/>
                </a:schemeClr>
              </a:solidFill>
            </a:endParaRPr>
          </a:p>
        </p:txBody>
      </p:sp>
      <p:sp>
        <p:nvSpPr>
          <p:cNvPr id="18" name="TextBox 17"/>
          <p:cNvSpPr txBox="1"/>
          <p:nvPr/>
        </p:nvSpPr>
        <p:spPr>
          <a:xfrm>
            <a:off x="8797636" y="6425859"/>
            <a:ext cx="2770216" cy="369332"/>
          </a:xfrm>
          <a:prstGeom prst="rect">
            <a:avLst/>
          </a:prstGeom>
          <a:noFill/>
        </p:spPr>
        <p:txBody>
          <a:bodyPr wrap="square" rtlCol="0">
            <a:spAutoFit/>
          </a:bodyPr>
          <a:lstStyle/>
          <a:p>
            <a:r>
              <a:rPr lang="en-GB" b="1" dirty="0">
                <a:cs typeface="Heebo" panose="00000500000000000000"/>
              </a:rPr>
              <a:t>Update 20/12/2022</a:t>
            </a:r>
          </a:p>
        </p:txBody>
      </p:sp>
      <p:sp>
        <p:nvSpPr>
          <p:cNvPr id="12" name="TextBox 11"/>
          <p:cNvSpPr txBox="1"/>
          <p:nvPr/>
        </p:nvSpPr>
        <p:spPr>
          <a:xfrm>
            <a:off x="0" y="801780"/>
            <a:ext cx="7075918"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North Highland Care at Home</a:t>
            </a:r>
          </a:p>
        </p:txBody>
      </p:sp>
      <p:pic>
        <p:nvPicPr>
          <p:cNvPr id="3" name="Picture 2"/>
          <p:cNvPicPr>
            <a:picLocks noChangeAspect="1"/>
          </p:cNvPicPr>
          <p:nvPr/>
        </p:nvPicPr>
        <p:blipFill>
          <a:blip r:embed="rId3"/>
          <a:stretch>
            <a:fillRect/>
          </a:stretch>
        </p:blipFill>
        <p:spPr>
          <a:xfrm>
            <a:off x="0" y="1184014"/>
            <a:ext cx="7075918" cy="2671703"/>
          </a:xfrm>
          <a:prstGeom prst="rect">
            <a:avLst/>
          </a:prstGeom>
        </p:spPr>
      </p:pic>
      <p:pic>
        <p:nvPicPr>
          <p:cNvPr id="6" name="Picture 5"/>
          <p:cNvPicPr>
            <a:picLocks noChangeAspect="1"/>
          </p:cNvPicPr>
          <p:nvPr/>
        </p:nvPicPr>
        <p:blipFill>
          <a:blip r:embed="rId4"/>
          <a:stretch>
            <a:fillRect/>
          </a:stretch>
        </p:blipFill>
        <p:spPr>
          <a:xfrm>
            <a:off x="18885" y="3868619"/>
            <a:ext cx="7057033" cy="2989382"/>
          </a:xfrm>
          <a:prstGeom prst="rect">
            <a:avLst/>
          </a:prstGeom>
        </p:spPr>
      </p:pic>
    </p:spTree>
    <p:extLst>
      <p:ext uri="{BB962C8B-B14F-4D97-AF65-F5344CB8AC3E}">
        <p14:creationId xmlns:p14="http://schemas.microsoft.com/office/powerpoint/2010/main" val="3800708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3488" y="2905760"/>
            <a:ext cx="3906751" cy="369332"/>
          </a:xfrm>
          <a:prstGeom prst="rect">
            <a:avLst/>
          </a:prstGeom>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4" name="Rectangle 13">
            <a:extLst>
              <a:ext uri="{FF2B5EF4-FFF2-40B4-BE49-F238E27FC236}">
                <a16:creationId xmlns:a16="http://schemas.microsoft.com/office/drawing/2014/main" id="{AFDD0963-33E5-4D2D-96A0-1F1468E93C2F}"/>
              </a:ext>
            </a:extLst>
          </p:cNvPr>
          <p:cNvSpPr/>
          <p:nvPr/>
        </p:nvSpPr>
        <p:spPr>
          <a:xfrm>
            <a:off x="-9220" y="0"/>
            <a:ext cx="12201220" cy="788877"/>
          </a:xfrm>
          <a:prstGeom prst="rect">
            <a:avLst/>
          </a:prstGeom>
          <a:gradFill flip="none" rotWithShape="1">
            <a:gsLst>
              <a:gs pos="0">
                <a:srgbClr val="E67CB2">
                  <a:shade val="30000"/>
                  <a:satMod val="115000"/>
                </a:srgbClr>
              </a:gs>
              <a:gs pos="50000">
                <a:srgbClr val="E67CB2">
                  <a:shade val="67500"/>
                  <a:satMod val="115000"/>
                </a:srgbClr>
              </a:gs>
              <a:gs pos="100000">
                <a:srgbClr val="E67CB2">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5" name="TextBox 14">
            <a:extLst>
              <a:ext uri="{FF2B5EF4-FFF2-40B4-BE49-F238E27FC236}">
                <a16:creationId xmlns:a16="http://schemas.microsoft.com/office/drawing/2014/main" id="{81067BC7-E925-4BBB-99BE-A824C2423739}"/>
              </a:ext>
            </a:extLst>
          </p:cNvPr>
          <p:cNvSpPr txBox="1"/>
          <p:nvPr/>
        </p:nvSpPr>
        <p:spPr>
          <a:xfrm>
            <a:off x="69962" y="37651"/>
            <a:ext cx="11140489" cy="677108"/>
          </a:xfrm>
          <a:prstGeom prst="rect">
            <a:avLst/>
          </a:prstGeom>
          <a:noFill/>
        </p:spPr>
        <p:txBody>
          <a:bodyPr wrap="square" lIns="91440" tIns="45720" rIns="91440" bIns="45720" rtlCol="0" anchor="t">
            <a:spAutoFit/>
          </a:bodyPr>
          <a:lstStyle/>
          <a:p>
            <a:r>
              <a:rPr lang="en-GB" sz="1400" b="1" dirty="0"/>
              <a:t>Strategic Objective 3 Outcome 9 – Care Well (Adult Social care)</a:t>
            </a:r>
          </a:p>
          <a:p>
            <a:r>
              <a:rPr lang="en-GB" sz="1200" b="1" dirty="0">
                <a:ea typeface="+mn-lt"/>
                <a:cs typeface="+mn-lt"/>
              </a:rPr>
              <a:t>Priority 2</a:t>
            </a:r>
            <a:r>
              <a:rPr lang="en-GB" sz="1200" dirty="0">
                <a:ea typeface="+mn-lt"/>
                <a:cs typeface="+mn-lt"/>
              </a:rPr>
              <a:t> - Embed a place approach to Home Based Care &amp; Support and care homes so that proactive care is provided tailored to the needs of the individual</a:t>
            </a:r>
          </a:p>
          <a:p>
            <a:r>
              <a:rPr lang="en-GB" sz="1200" b="1" i="1" dirty="0">
                <a:ea typeface="+mn-lt"/>
                <a:cs typeface="+mn-lt"/>
              </a:rPr>
              <a:t>Priority 9A, 9B, 9C </a:t>
            </a:r>
            <a:r>
              <a:rPr lang="en-GB" sz="1200" dirty="0">
                <a:ea typeface="+mn-lt"/>
                <a:cs typeface="+mn-lt"/>
              </a:rPr>
              <a:t>– Work together with H &amp; SC partners by delivering care and support together that puts our population, families and carers experience at the heart</a:t>
            </a:r>
            <a:endParaRPr lang="en-US" sz="1200" dirty="0"/>
          </a:p>
        </p:txBody>
      </p:sp>
      <p:pic>
        <p:nvPicPr>
          <p:cNvPr id="16" name="Picture 15">
            <a:extLst>
              <a:ext uri="{FF2B5EF4-FFF2-40B4-BE49-F238E27FC236}">
                <a16:creationId xmlns:a16="http://schemas.microsoft.com/office/drawing/2014/main" id="{A4778528-E9C3-42C0-B878-592B6F311682}"/>
              </a:ext>
            </a:extLst>
          </p:cNvPr>
          <p:cNvPicPr>
            <a:picLocks noChangeAspect="1"/>
          </p:cNvPicPr>
          <p:nvPr/>
        </p:nvPicPr>
        <p:blipFill>
          <a:blip r:embed="rId2"/>
          <a:stretch>
            <a:fillRect/>
          </a:stretch>
        </p:blipFill>
        <p:spPr>
          <a:xfrm>
            <a:off x="11210451" y="146767"/>
            <a:ext cx="869788" cy="574453"/>
          </a:xfrm>
          <a:prstGeom prst="rect">
            <a:avLst/>
          </a:prstGeom>
        </p:spPr>
      </p:pic>
      <p:sp>
        <p:nvSpPr>
          <p:cNvPr id="17" name="Rectangle 16"/>
          <p:cNvSpPr/>
          <p:nvPr/>
        </p:nvSpPr>
        <p:spPr>
          <a:xfrm>
            <a:off x="6902976" y="788876"/>
            <a:ext cx="5278452" cy="606912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accent1">
                    <a:lumMod val="50000"/>
                  </a:schemeClr>
                </a:solidFill>
              </a:rPr>
              <a:t>Care at Home – New &amp; Closed Packages</a:t>
            </a:r>
          </a:p>
          <a:p>
            <a:endParaRPr lang="en-GB" sz="1400" dirty="0">
              <a:solidFill>
                <a:schemeClr val="accent1">
                  <a:lumMod val="50000"/>
                </a:schemeClr>
              </a:solidFill>
            </a:endParaRPr>
          </a:p>
          <a:p>
            <a:r>
              <a:rPr lang="en-GB" sz="1400" dirty="0">
                <a:solidFill>
                  <a:schemeClr val="accent1">
                    <a:lumMod val="50000"/>
                  </a:schemeClr>
                </a:solidFill>
              </a:rPr>
              <a:t>Graph 1 – Shows the number of new clients and closed packages per month. </a:t>
            </a:r>
          </a:p>
          <a:p>
            <a:endParaRPr lang="en-GB" sz="1400" dirty="0">
              <a:solidFill>
                <a:schemeClr val="accent1">
                  <a:lumMod val="50000"/>
                </a:schemeClr>
              </a:solidFill>
            </a:endParaRPr>
          </a:p>
          <a:p>
            <a:r>
              <a:rPr lang="en-GB" sz="1400" dirty="0">
                <a:solidFill>
                  <a:schemeClr val="accent1">
                    <a:lumMod val="50000"/>
                  </a:schemeClr>
                </a:solidFill>
              </a:rPr>
              <a:t>For the last reported period from July to October 22, please note that available capacity to provide care-at-home to new service users is particularly challenging due to similar staffing related pressures in both in house and commissioned services.</a:t>
            </a:r>
          </a:p>
          <a:p>
            <a:endParaRPr lang="en-GB" sz="1400" dirty="0">
              <a:solidFill>
                <a:schemeClr val="accent1">
                  <a:lumMod val="50000"/>
                </a:schemeClr>
              </a:solidFill>
            </a:endParaRPr>
          </a:p>
          <a:p>
            <a:r>
              <a:rPr lang="en-GB" sz="1400" dirty="0">
                <a:solidFill>
                  <a:schemeClr val="accent1">
                    <a:lumMod val="50000"/>
                  </a:schemeClr>
                </a:solidFill>
              </a:rPr>
              <a:t>Graph 2 – Shows the number of </a:t>
            </a:r>
            <a:r>
              <a:rPr lang="en-GB" sz="1400" b="1" dirty="0">
                <a:solidFill>
                  <a:schemeClr val="accent1">
                    <a:lumMod val="50000"/>
                  </a:schemeClr>
                </a:solidFill>
              </a:rPr>
              <a:t>new </a:t>
            </a:r>
            <a:r>
              <a:rPr lang="en-GB" sz="1400" dirty="0">
                <a:solidFill>
                  <a:schemeClr val="accent1">
                    <a:lumMod val="50000"/>
                  </a:schemeClr>
                </a:solidFill>
              </a:rPr>
              <a:t>care at home service users split by age band over the same period.</a:t>
            </a:r>
          </a:p>
          <a:p>
            <a:endParaRPr lang="en-GB" sz="1400" dirty="0">
              <a:solidFill>
                <a:schemeClr val="accent1">
                  <a:lumMod val="50000"/>
                </a:schemeClr>
              </a:solidFill>
            </a:endParaRPr>
          </a:p>
        </p:txBody>
      </p:sp>
      <p:sp>
        <p:nvSpPr>
          <p:cNvPr id="18" name="TextBox 17"/>
          <p:cNvSpPr txBox="1"/>
          <p:nvPr/>
        </p:nvSpPr>
        <p:spPr>
          <a:xfrm>
            <a:off x="8797636" y="6425859"/>
            <a:ext cx="2629838" cy="646331"/>
          </a:xfrm>
          <a:prstGeom prst="rect">
            <a:avLst/>
          </a:prstGeom>
          <a:noFill/>
        </p:spPr>
        <p:txBody>
          <a:bodyPr wrap="square" rtlCol="0">
            <a:spAutoFit/>
          </a:bodyPr>
          <a:lstStyle/>
          <a:p>
            <a:r>
              <a:rPr lang="en-GB" b="1" dirty="0">
                <a:cs typeface="Heebo" panose="00000500000000000000"/>
              </a:rPr>
              <a:t>Update 20/12/2022</a:t>
            </a:r>
          </a:p>
          <a:p>
            <a:endParaRPr lang="en-GB" b="1" dirty="0">
              <a:cs typeface="Heebo" panose="00000500000000000000"/>
            </a:endParaRPr>
          </a:p>
        </p:txBody>
      </p:sp>
      <p:sp>
        <p:nvSpPr>
          <p:cNvPr id="13" name="TextBox 12"/>
          <p:cNvSpPr txBox="1"/>
          <p:nvPr/>
        </p:nvSpPr>
        <p:spPr>
          <a:xfrm>
            <a:off x="0" y="801780"/>
            <a:ext cx="6913547"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North Highland Care at Home</a:t>
            </a:r>
          </a:p>
        </p:txBody>
      </p:sp>
      <p:pic>
        <p:nvPicPr>
          <p:cNvPr id="7" name="Picture 6"/>
          <p:cNvPicPr>
            <a:picLocks noChangeAspect="1"/>
          </p:cNvPicPr>
          <p:nvPr/>
        </p:nvPicPr>
        <p:blipFill>
          <a:blip r:embed="rId3"/>
          <a:stretch>
            <a:fillRect/>
          </a:stretch>
        </p:blipFill>
        <p:spPr>
          <a:xfrm>
            <a:off x="11265" y="1184015"/>
            <a:ext cx="6873681" cy="2587385"/>
          </a:xfrm>
          <a:prstGeom prst="rect">
            <a:avLst/>
          </a:prstGeom>
        </p:spPr>
      </p:pic>
      <p:pic>
        <p:nvPicPr>
          <p:cNvPr id="8" name="Picture 7"/>
          <p:cNvPicPr>
            <a:picLocks noChangeAspect="1"/>
          </p:cNvPicPr>
          <p:nvPr/>
        </p:nvPicPr>
        <p:blipFill>
          <a:blip r:embed="rId4"/>
          <a:stretch>
            <a:fillRect/>
          </a:stretch>
        </p:blipFill>
        <p:spPr>
          <a:xfrm>
            <a:off x="-9221" y="3768437"/>
            <a:ext cx="6922767" cy="3096014"/>
          </a:xfrm>
          <a:prstGeom prst="rect">
            <a:avLst/>
          </a:prstGeom>
        </p:spPr>
      </p:pic>
    </p:spTree>
    <p:extLst>
      <p:ext uri="{BB962C8B-B14F-4D97-AF65-F5344CB8AC3E}">
        <p14:creationId xmlns:p14="http://schemas.microsoft.com/office/powerpoint/2010/main" val="1424164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665417" y="801780"/>
            <a:ext cx="5509189" cy="606912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r>
              <a:rPr lang="en-GB" sz="1400" b="1" dirty="0">
                <a:solidFill>
                  <a:schemeClr val="accent1">
                    <a:lumMod val="50000"/>
                  </a:schemeClr>
                </a:solidFill>
              </a:rPr>
              <a:t>North Highland Care Homes</a:t>
            </a:r>
          </a:p>
          <a:p>
            <a:pPr fontAlgn="base"/>
            <a:r>
              <a:rPr lang="en-GB" sz="1400" dirty="0">
                <a:solidFill>
                  <a:schemeClr val="accent1">
                    <a:lumMod val="50000"/>
                  </a:schemeClr>
                </a:solidFill>
              </a:rPr>
              <a:t>The care home and indeed the care at home sectors are both under significant stress and pressure. This is multi-factorial including recruitment and retention challenges, financial concerns and the remote and rural context that the services work within. </a:t>
            </a:r>
          </a:p>
          <a:p>
            <a:pPr fontAlgn="base"/>
            <a:endParaRPr lang="en-GB" sz="1400" dirty="0">
              <a:solidFill>
                <a:schemeClr val="accent1">
                  <a:lumMod val="50000"/>
                </a:schemeClr>
              </a:solidFill>
            </a:endParaRPr>
          </a:p>
          <a:p>
            <a:pPr fontAlgn="base"/>
            <a:r>
              <a:rPr lang="en-GB" sz="1400" dirty="0">
                <a:solidFill>
                  <a:schemeClr val="accent1">
                    <a:lumMod val="50000"/>
                  </a:schemeClr>
                </a:solidFill>
              </a:rPr>
              <a:t>The HSCP are working closely with care home providers as the overall number of available beds continues to challenge NHS Highland with a number of providers leaving the sector and others expressing concerns about the future. The total number of externally purchased beds during Nov 22 is 1529 which is identical to the reported position at Apr 21, this is despite a number of care home closures.</a:t>
            </a:r>
          </a:p>
          <a:p>
            <a:pPr fontAlgn="base"/>
            <a:endParaRPr lang="en-GB" sz="1400" dirty="0">
              <a:solidFill>
                <a:schemeClr val="accent1">
                  <a:lumMod val="50000"/>
                </a:schemeClr>
              </a:solidFill>
            </a:endParaRPr>
          </a:p>
          <a:p>
            <a:pPr fontAlgn="base"/>
            <a:r>
              <a:rPr lang="en-US" sz="1400" dirty="0">
                <a:solidFill>
                  <a:schemeClr val="accent1">
                    <a:lumMod val="50000"/>
                  </a:schemeClr>
                </a:solidFill>
              </a:rPr>
              <a:t>During 2022-23, 3 care homes have closed, these were </a:t>
            </a:r>
            <a:r>
              <a:rPr lang="en-US" sz="1400" dirty="0" err="1">
                <a:solidFill>
                  <a:schemeClr val="accent1">
                    <a:lumMod val="50000"/>
                  </a:schemeClr>
                </a:solidFill>
              </a:rPr>
              <a:t>Shoremill</a:t>
            </a:r>
            <a:r>
              <a:rPr lang="en-US" sz="1400" dirty="0">
                <a:solidFill>
                  <a:schemeClr val="accent1">
                    <a:lumMod val="50000"/>
                  </a:schemeClr>
                </a:solidFill>
              </a:rPr>
              <a:t>, Cromarty; </a:t>
            </a:r>
            <a:r>
              <a:rPr lang="en-US" sz="1400" dirty="0" err="1">
                <a:solidFill>
                  <a:schemeClr val="accent1">
                    <a:lumMod val="50000"/>
                  </a:schemeClr>
                </a:solidFill>
              </a:rPr>
              <a:t>Budhmor</a:t>
            </a:r>
            <a:r>
              <a:rPr lang="en-US" sz="1400" dirty="0">
                <a:solidFill>
                  <a:schemeClr val="accent1">
                    <a:lumMod val="50000"/>
                  </a:schemeClr>
                </a:solidFill>
              </a:rPr>
              <a:t> House, Skye; Grandview, Grantown on Spey. </a:t>
            </a:r>
          </a:p>
          <a:p>
            <a:pPr fontAlgn="base"/>
            <a:r>
              <a:rPr lang="en-US" sz="1400" dirty="0">
                <a:solidFill>
                  <a:schemeClr val="accent1">
                    <a:lumMod val="50000"/>
                  </a:schemeClr>
                </a:solidFill>
              </a:rPr>
              <a:t>In April 2021, </a:t>
            </a:r>
            <a:r>
              <a:rPr lang="en-US" sz="1400" dirty="0" err="1">
                <a:solidFill>
                  <a:schemeClr val="accent1">
                    <a:lumMod val="50000"/>
                  </a:schemeClr>
                </a:solidFill>
              </a:rPr>
              <a:t>Eilean</a:t>
            </a:r>
            <a:r>
              <a:rPr lang="en-US" sz="1400" dirty="0">
                <a:solidFill>
                  <a:schemeClr val="accent1">
                    <a:lumMod val="50000"/>
                  </a:schemeClr>
                </a:solidFill>
              </a:rPr>
              <a:t> </a:t>
            </a:r>
            <a:r>
              <a:rPr lang="en-US" sz="1400" dirty="0" err="1">
                <a:solidFill>
                  <a:schemeClr val="accent1">
                    <a:lumMod val="50000"/>
                  </a:schemeClr>
                </a:solidFill>
              </a:rPr>
              <a:t>Dubh</a:t>
            </a:r>
            <a:r>
              <a:rPr lang="en-US" sz="1400" dirty="0">
                <a:solidFill>
                  <a:schemeClr val="accent1">
                    <a:lumMod val="50000"/>
                  </a:schemeClr>
                </a:solidFill>
              </a:rPr>
              <a:t> was registered as a new care home.</a:t>
            </a:r>
            <a:endParaRPr lang="en-GB" sz="1400" dirty="0">
              <a:solidFill>
                <a:schemeClr val="accent1">
                  <a:lumMod val="50000"/>
                </a:schemeClr>
              </a:solidFill>
            </a:endParaRPr>
          </a:p>
          <a:p>
            <a:pPr fontAlgn="base"/>
            <a:endParaRPr lang="en-US" sz="1400" dirty="0">
              <a:solidFill>
                <a:schemeClr val="accent1">
                  <a:lumMod val="50000"/>
                </a:schemeClr>
              </a:solidFill>
            </a:endParaRPr>
          </a:p>
          <a:p>
            <a:pPr fontAlgn="base"/>
            <a:r>
              <a:rPr lang="en-US" sz="1400" dirty="0">
                <a:solidFill>
                  <a:schemeClr val="accent1">
                    <a:lumMod val="50000"/>
                  </a:schemeClr>
                </a:solidFill>
              </a:rPr>
              <a:t>This unprecedented number of closures (usually one per annum) highlights the real challenge of supporting the care sector as various cost of living impacts, such as additional food costs, insurance, and increasing energy costs cause additional financial stress for care providers.</a:t>
            </a:r>
          </a:p>
          <a:p>
            <a:pPr fontAlgn="base"/>
            <a:endParaRPr lang="en-GB" sz="1400" dirty="0">
              <a:solidFill>
                <a:schemeClr val="accent1">
                  <a:lumMod val="50000"/>
                </a:schemeClr>
              </a:solidFill>
            </a:endParaRPr>
          </a:p>
          <a:p>
            <a:pPr fontAlgn="base"/>
            <a:r>
              <a:rPr lang="en-GB" sz="1400" dirty="0">
                <a:solidFill>
                  <a:schemeClr val="accent1">
                    <a:lumMod val="50000"/>
                  </a:schemeClr>
                </a:solidFill>
              </a:rPr>
              <a:t>The HSCP are working with the Highland Council to develop a strategy for care homes and an implementation plan to span the short to longer term care environment. A development session with Highland Council and NHS officers and elected members took place on 21/11/22.</a:t>
            </a:r>
          </a:p>
          <a:p>
            <a:pPr fontAlgn="base"/>
            <a:endParaRPr lang="en-US" sz="1400" dirty="0">
              <a:solidFill>
                <a:schemeClr val="accent1">
                  <a:lumMod val="50000"/>
                </a:schemeClr>
              </a:solidFill>
            </a:endParaRPr>
          </a:p>
          <a:p>
            <a:pPr fontAlgn="base"/>
            <a:endParaRPr lang="en-US" sz="1400" dirty="0">
              <a:solidFill>
                <a:schemeClr val="accent1">
                  <a:lumMod val="50000"/>
                </a:schemeClr>
              </a:solidFill>
            </a:endParaRPr>
          </a:p>
          <a:p>
            <a:pPr fontAlgn="base"/>
            <a:endParaRPr lang="en-GB" sz="1200" b="1" dirty="0">
              <a:solidFill>
                <a:schemeClr val="accent1">
                  <a:lumMod val="50000"/>
                </a:schemeClr>
              </a:solidFill>
            </a:endParaRPr>
          </a:p>
        </p:txBody>
      </p:sp>
      <p:sp>
        <p:nvSpPr>
          <p:cNvPr id="4" name="Rectangle 3"/>
          <p:cNvSpPr/>
          <p:nvPr/>
        </p:nvSpPr>
        <p:spPr>
          <a:xfrm>
            <a:off x="8173488" y="2905760"/>
            <a:ext cx="3906751" cy="369332"/>
          </a:xfrm>
          <a:prstGeom prst="rect">
            <a:avLst/>
          </a:prstGeom>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1" name="TextBox 10"/>
          <p:cNvSpPr txBox="1"/>
          <p:nvPr/>
        </p:nvSpPr>
        <p:spPr>
          <a:xfrm>
            <a:off x="9404390" y="6425859"/>
            <a:ext cx="2770216" cy="369332"/>
          </a:xfrm>
          <a:prstGeom prst="rect">
            <a:avLst/>
          </a:prstGeom>
          <a:noFill/>
        </p:spPr>
        <p:txBody>
          <a:bodyPr wrap="square" rtlCol="0">
            <a:spAutoFit/>
          </a:bodyPr>
          <a:lstStyle/>
          <a:p>
            <a:r>
              <a:rPr lang="en-GB" b="1" dirty="0">
                <a:cs typeface="Heebo" panose="00000500000000000000"/>
              </a:rPr>
              <a:t>Update 20/12/2022</a:t>
            </a:r>
          </a:p>
        </p:txBody>
      </p:sp>
      <p:sp>
        <p:nvSpPr>
          <p:cNvPr id="9" name="Rectangle 8">
            <a:extLst>
              <a:ext uri="{FF2B5EF4-FFF2-40B4-BE49-F238E27FC236}">
                <a16:creationId xmlns:a16="http://schemas.microsoft.com/office/drawing/2014/main" id="{75572E96-D66E-4825-9B13-2237DF15A52C}"/>
              </a:ext>
            </a:extLst>
          </p:cNvPr>
          <p:cNvSpPr/>
          <p:nvPr/>
        </p:nvSpPr>
        <p:spPr>
          <a:xfrm>
            <a:off x="-9220" y="0"/>
            <a:ext cx="12201220" cy="788877"/>
          </a:xfrm>
          <a:prstGeom prst="rect">
            <a:avLst/>
          </a:prstGeom>
          <a:gradFill flip="none" rotWithShape="1">
            <a:gsLst>
              <a:gs pos="0">
                <a:srgbClr val="E67CB2">
                  <a:shade val="30000"/>
                  <a:satMod val="115000"/>
                </a:srgbClr>
              </a:gs>
              <a:gs pos="50000">
                <a:srgbClr val="E67CB2">
                  <a:shade val="67500"/>
                  <a:satMod val="115000"/>
                </a:srgbClr>
              </a:gs>
              <a:gs pos="100000">
                <a:srgbClr val="E67CB2">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TextBox 11">
            <a:extLst>
              <a:ext uri="{FF2B5EF4-FFF2-40B4-BE49-F238E27FC236}">
                <a16:creationId xmlns:a16="http://schemas.microsoft.com/office/drawing/2014/main" id="{38FD111A-BBD3-4A8E-A65C-274704629491}"/>
              </a:ext>
            </a:extLst>
          </p:cNvPr>
          <p:cNvSpPr txBox="1"/>
          <p:nvPr/>
        </p:nvSpPr>
        <p:spPr>
          <a:xfrm>
            <a:off x="69962" y="12013"/>
            <a:ext cx="11140489" cy="677108"/>
          </a:xfrm>
          <a:prstGeom prst="rect">
            <a:avLst/>
          </a:prstGeom>
          <a:noFill/>
        </p:spPr>
        <p:txBody>
          <a:bodyPr wrap="square" lIns="91440" tIns="45720" rIns="91440" bIns="45720" rtlCol="0" anchor="t">
            <a:spAutoFit/>
          </a:bodyPr>
          <a:lstStyle/>
          <a:p>
            <a:r>
              <a:rPr lang="en-GB" sz="1400" b="1" dirty="0"/>
              <a:t>Strategic Objective 3 Outcome 9 – Care Well (Adult Social care)</a:t>
            </a:r>
          </a:p>
          <a:p>
            <a:r>
              <a:rPr lang="en-GB" sz="1200" b="1" dirty="0">
                <a:ea typeface="+mn-lt"/>
                <a:cs typeface="+mn-lt"/>
              </a:rPr>
              <a:t>Priority 2</a:t>
            </a:r>
            <a:r>
              <a:rPr lang="en-GB" sz="1200" dirty="0">
                <a:ea typeface="+mn-lt"/>
                <a:cs typeface="+mn-lt"/>
              </a:rPr>
              <a:t> - Embed a place approach to Home Based Care &amp; Support and care homes so that proactive care is provided tailored to the needs of the individual</a:t>
            </a:r>
          </a:p>
          <a:p>
            <a:r>
              <a:rPr lang="en-GB" sz="1200" b="1" i="1" dirty="0">
                <a:ea typeface="+mn-lt"/>
                <a:cs typeface="+mn-lt"/>
              </a:rPr>
              <a:t>Priority 9A, 9B, 9C </a:t>
            </a:r>
            <a:r>
              <a:rPr lang="en-GB" sz="1200" dirty="0">
                <a:ea typeface="+mn-lt"/>
                <a:cs typeface="+mn-lt"/>
              </a:rPr>
              <a:t>– Work together with H &amp; SC partners by delivering care and support together that puts our population, families and carers experience at the heart</a:t>
            </a:r>
            <a:endParaRPr lang="en-US" sz="1200" dirty="0"/>
          </a:p>
        </p:txBody>
      </p:sp>
      <p:pic>
        <p:nvPicPr>
          <p:cNvPr id="13" name="Picture 12">
            <a:extLst>
              <a:ext uri="{FF2B5EF4-FFF2-40B4-BE49-F238E27FC236}">
                <a16:creationId xmlns:a16="http://schemas.microsoft.com/office/drawing/2014/main" id="{2CB7E7E3-5DBE-42D7-BFFF-F12AE5EA78C1}"/>
              </a:ext>
            </a:extLst>
          </p:cNvPr>
          <p:cNvPicPr>
            <a:picLocks noChangeAspect="1"/>
          </p:cNvPicPr>
          <p:nvPr/>
        </p:nvPicPr>
        <p:blipFill>
          <a:blip r:embed="rId2"/>
          <a:stretch>
            <a:fillRect/>
          </a:stretch>
        </p:blipFill>
        <p:spPr>
          <a:xfrm>
            <a:off x="11210451" y="146767"/>
            <a:ext cx="869788" cy="574453"/>
          </a:xfrm>
          <a:prstGeom prst="rect">
            <a:avLst/>
          </a:prstGeom>
        </p:spPr>
      </p:pic>
      <p:sp>
        <p:nvSpPr>
          <p:cNvPr id="15" name="TextBox 14"/>
          <p:cNvSpPr txBox="1"/>
          <p:nvPr/>
        </p:nvSpPr>
        <p:spPr>
          <a:xfrm>
            <a:off x="0" y="801780"/>
            <a:ext cx="6682811"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North Highland Care Homes</a:t>
            </a:r>
          </a:p>
        </p:txBody>
      </p:sp>
      <p:pic>
        <p:nvPicPr>
          <p:cNvPr id="2" name="Picture 1"/>
          <p:cNvPicPr>
            <a:picLocks noChangeAspect="1"/>
          </p:cNvPicPr>
          <p:nvPr/>
        </p:nvPicPr>
        <p:blipFill>
          <a:blip r:embed="rId3"/>
          <a:stretch>
            <a:fillRect/>
          </a:stretch>
        </p:blipFill>
        <p:spPr>
          <a:xfrm>
            <a:off x="-9220" y="1171112"/>
            <a:ext cx="6674637" cy="2691124"/>
          </a:xfrm>
          <a:prstGeom prst="rect">
            <a:avLst/>
          </a:prstGeom>
        </p:spPr>
      </p:pic>
      <p:pic>
        <p:nvPicPr>
          <p:cNvPr id="5" name="Picture 4"/>
          <p:cNvPicPr>
            <a:picLocks noChangeAspect="1"/>
          </p:cNvPicPr>
          <p:nvPr/>
        </p:nvPicPr>
        <p:blipFill>
          <a:blip r:embed="rId4"/>
          <a:stretch>
            <a:fillRect/>
          </a:stretch>
        </p:blipFill>
        <p:spPr>
          <a:xfrm>
            <a:off x="-9369" y="3862236"/>
            <a:ext cx="6692180" cy="2995764"/>
          </a:xfrm>
          <a:prstGeom prst="rect">
            <a:avLst/>
          </a:prstGeom>
        </p:spPr>
      </p:pic>
    </p:spTree>
    <p:extLst>
      <p:ext uri="{BB962C8B-B14F-4D97-AF65-F5344CB8AC3E}">
        <p14:creationId xmlns:p14="http://schemas.microsoft.com/office/powerpoint/2010/main" val="153664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682811" y="788876"/>
            <a:ext cx="5509189" cy="606912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accent1">
                    <a:lumMod val="50000"/>
                  </a:schemeClr>
                </a:solidFill>
              </a:rPr>
              <a:t>North Highland Care Homes</a:t>
            </a:r>
          </a:p>
          <a:p>
            <a:r>
              <a:rPr lang="en-GB" sz="1600" dirty="0">
                <a:solidFill>
                  <a:schemeClr val="accent1">
                    <a:lumMod val="50000"/>
                  </a:schemeClr>
                </a:solidFill>
              </a:rPr>
              <a:t>These graphs provide an overview of the occupied long term care beds for both external and NHS managed care homes by providing a breakdown by Area in North Highland (NH) and those placed out of area, but funded by NH.</a:t>
            </a:r>
          </a:p>
          <a:p>
            <a:endParaRPr lang="en-GB" sz="1600" dirty="0">
              <a:solidFill>
                <a:schemeClr val="accent1">
                  <a:lumMod val="50000"/>
                </a:schemeClr>
              </a:solidFill>
            </a:endParaRPr>
          </a:p>
          <a:p>
            <a:r>
              <a:rPr lang="en-GB" sz="1600" dirty="0">
                <a:solidFill>
                  <a:schemeClr val="accent1">
                    <a:lumMod val="50000"/>
                  </a:schemeClr>
                </a:solidFill>
              </a:rPr>
              <a:t>South: 770 occupied care beds</a:t>
            </a:r>
          </a:p>
          <a:p>
            <a:r>
              <a:rPr lang="en-GB" sz="1600" dirty="0">
                <a:solidFill>
                  <a:schemeClr val="accent1">
                    <a:lumMod val="50000"/>
                  </a:schemeClr>
                </a:solidFill>
              </a:rPr>
              <a:t>Mid: 412 occupied care beds</a:t>
            </a:r>
          </a:p>
          <a:p>
            <a:r>
              <a:rPr lang="en-GB" sz="1600" dirty="0">
                <a:solidFill>
                  <a:schemeClr val="accent1">
                    <a:lumMod val="50000"/>
                  </a:schemeClr>
                </a:solidFill>
              </a:rPr>
              <a:t>North: 237 occupied care beds</a:t>
            </a:r>
          </a:p>
          <a:p>
            <a:r>
              <a:rPr lang="en-GB" sz="1600" dirty="0">
                <a:solidFill>
                  <a:schemeClr val="accent1">
                    <a:lumMod val="50000"/>
                  </a:schemeClr>
                </a:solidFill>
              </a:rPr>
              <a:t>West: 167 occupied care beds</a:t>
            </a:r>
          </a:p>
          <a:p>
            <a:r>
              <a:rPr lang="en-GB" sz="1600" dirty="0">
                <a:solidFill>
                  <a:schemeClr val="accent1">
                    <a:lumMod val="50000"/>
                  </a:schemeClr>
                </a:solidFill>
              </a:rPr>
              <a:t>Out of Area: 133 commissioned care beds</a:t>
            </a:r>
          </a:p>
          <a:p>
            <a:endParaRPr lang="en-GB" sz="1600" dirty="0">
              <a:solidFill>
                <a:schemeClr val="accent1">
                  <a:lumMod val="50000"/>
                </a:schemeClr>
              </a:solidFill>
            </a:endParaRPr>
          </a:p>
          <a:p>
            <a:r>
              <a:rPr lang="en-GB" sz="1600" dirty="0">
                <a:solidFill>
                  <a:schemeClr val="accent1">
                    <a:lumMod val="50000"/>
                  </a:schemeClr>
                </a:solidFill>
              </a:rPr>
              <a:t>In addition a further breakdown is provided by the current age of those service users for North Highland only, showing 46% are currently over the age of 85 in both residential and nursing care settings.</a:t>
            </a:r>
          </a:p>
        </p:txBody>
      </p:sp>
      <p:sp>
        <p:nvSpPr>
          <p:cNvPr id="4" name="Rectangle 3"/>
          <p:cNvSpPr/>
          <p:nvPr/>
        </p:nvSpPr>
        <p:spPr>
          <a:xfrm>
            <a:off x="8173488" y="2905760"/>
            <a:ext cx="3906751" cy="369332"/>
          </a:xfrm>
          <a:prstGeom prst="rect">
            <a:avLst/>
          </a:prstGeom>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1" name="TextBox 10"/>
          <p:cNvSpPr txBox="1"/>
          <p:nvPr/>
        </p:nvSpPr>
        <p:spPr>
          <a:xfrm>
            <a:off x="8797636" y="6425859"/>
            <a:ext cx="2770216" cy="369332"/>
          </a:xfrm>
          <a:prstGeom prst="rect">
            <a:avLst/>
          </a:prstGeom>
          <a:noFill/>
        </p:spPr>
        <p:txBody>
          <a:bodyPr wrap="square" rtlCol="0">
            <a:spAutoFit/>
          </a:bodyPr>
          <a:lstStyle/>
          <a:p>
            <a:r>
              <a:rPr lang="en-GB" b="1" dirty="0">
                <a:cs typeface="Heebo" panose="00000500000000000000"/>
              </a:rPr>
              <a:t>Update as at 20/12/2022</a:t>
            </a:r>
          </a:p>
        </p:txBody>
      </p:sp>
      <p:sp>
        <p:nvSpPr>
          <p:cNvPr id="9" name="Rectangle 8">
            <a:extLst>
              <a:ext uri="{FF2B5EF4-FFF2-40B4-BE49-F238E27FC236}">
                <a16:creationId xmlns:a16="http://schemas.microsoft.com/office/drawing/2014/main" id="{75572E96-D66E-4825-9B13-2237DF15A52C}"/>
              </a:ext>
            </a:extLst>
          </p:cNvPr>
          <p:cNvSpPr/>
          <p:nvPr/>
        </p:nvSpPr>
        <p:spPr>
          <a:xfrm>
            <a:off x="-9220" y="0"/>
            <a:ext cx="12201220" cy="788877"/>
          </a:xfrm>
          <a:prstGeom prst="rect">
            <a:avLst/>
          </a:prstGeom>
          <a:gradFill flip="none" rotWithShape="1">
            <a:gsLst>
              <a:gs pos="0">
                <a:srgbClr val="E67CB2">
                  <a:shade val="30000"/>
                  <a:satMod val="115000"/>
                </a:srgbClr>
              </a:gs>
              <a:gs pos="50000">
                <a:srgbClr val="E67CB2">
                  <a:shade val="67500"/>
                  <a:satMod val="115000"/>
                </a:srgbClr>
              </a:gs>
              <a:gs pos="100000">
                <a:srgbClr val="E67CB2">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TextBox 11">
            <a:extLst>
              <a:ext uri="{FF2B5EF4-FFF2-40B4-BE49-F238E27FC236}">
                <a16:creationId xmlns:a16="http://schemas.microsoft.com/office/drawing/2014/main" id="{38FD111A-BBD3-4A8E-A65C-274704629491}"/>
              </a:ext>
            </a:extLst>
          </p:cNvPr>
          <p:cNvSpPr txBox="1"/>
          <p:nvPr/>
        </p:nvSpPr>
        <p:spPr>
          <a:xfrm>
            <a:off x="69962" y="-56355"/>
            <a:ext cx="11497890" cy="677108"/>
          </a:xfrm>
          <a:prstGeom prst="rect">
            <a:avLst/>
          </a:prstGeom>
          <a:noFill/>
        </p:spPr>
        <p:txBody>
          <a:bodyPr wrap="square" lIns="91440" tIns="45720" rIns="91440" bIns="45720" rtlCol="0" anchor="t">
            <a:spAutoFit/>
          </a:bodyPr>
          <a:lstStyle/>
          <a:p>
            <a:r>
              <a:rPr lang="en-GB" sz="1400" b="1" dirty="0"/>
              <a:t>Strategic Objective 3 Outcome 9 – Care Well (Adult Social care)</a:t>
            </a:r>
          </a:p>
          <a:p>
            <a:r>
              <a:rPr lang="en-GB" sz="1200" b="1" dirty="0">
                <a:ea typeface="+mn-lt"/>
                <a:cs typeface="+mn-lt"/>
              </a:rPr>
              <a:t>Priority 2</a:t>
            </a:r>
            <a:r>
              <a:rPr lang="en-GB" sz="1200" dirty="0">
                <a:ea typeface="+mn-lt"/>
                <a:cs typeface="+mn-lt"/>
              </a:rPr>
              <a:t> - Embed a place approach to Home Based Care &amp; Support and care homes so that proactive care is provided tailored to the needs of the individual</a:t>
            </a:r>
          </a:p>
          <a:p>
            <a:r>
              <a:rPr lang="en-GB" sz="1200" b="1" i="1" dirty="0">
                <a:ea typeface="+mn-lt"/>
                <a:cs typeface="+mn-lt"/>
              </a:rPr>
              <a:t>Priority 9A, 9B, 9C </a:t>
            </a:r>
            <a:r>
              <a:rPr lang="en-GB" sz="1200" dirty="0">
                <a:ea typeface="+mn-lt"/>
                <a:cs typeface="+mn-lt"/>
              </a:rPr>
              <a:t>– Work together with H &amp; SC partners by delivering care and support together that puts our population, families and carers experience at the heart</a:t>
            </a:r>
            <a:endParaRPr lang="en-US" sz="1200" dirty="0"/>
          </a:p>
        </p:txBody>
      </p:sp>
      <p:pic>
        <p:nvPicPr>
          <p:cNvPr id="13" name="Picture 12">
            <a:extLst>
              <a:ext uri="{FF2B5EF4-FFF2-40B4-BE49-F238E27FC236}">
                <a16:creationId xmlns:a16="http://schemas.microsoft.com/office/drawing/2014/main" id="{2CB7E7E3-5DBE-42D7-BFFF-F12AE5EA78C1}"/>
              </a:ext>
            </a:extLst>
          </p:cNvPr>
          <p:cNvPicPr>
            <a:picLocks noChangeAspect="1"/>
          </p:cNvPicPr>
          <p:nvPr/>
        </p:nvPicPr>
        <p:blipFill>
          <a:blip r:embed="rId2"/>
          <a:stretch>
            <a:fillRect/>
          </a:stretch>
        </p:blipFill>
        <p:spPr>
          <a:xfrm>
            <a:off x="11295911" y="146767"/>
            <a:ext cx="869788" cy="574453"/>
          </a:xfrm>
          <a:prstGeom prst="rect">
            <a:avLst/>
          </a:prstGeom>
        </p:spPr>
      </p:pic>
      <p:sp>
        <p:nvSpPr>
          <p:cNvPr id="20" name="TextBox 19"/>
          <p:cNvSpPr txBox="1"/>
          <p:nvPr/>
        </p:nvSpPr>
        <p:spPr>
          <a:xfrm>
            <a:off x="0" y="801780"/>
            <a:ext cx="6682811"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North Highland Care Homes</a:t>
            </a:r>
          </a:p>
        </p:txBody>
      </p:sp>
      <p:pic>
        <p:nvPicPr>
          <p:cNvPr id="6" name="Picture 5"/>
          <p:cNvPicPr>
            <a:picLocks noChangeAspect="1"/>
          </p:cNvPicPr>
          <p:nvPr/>
        </p:nvPicPr>
        <p:blipFill>
          <a:blip r:embed="rId3"/>
          <a:stretch>
            <a:fillRect/>
          </a:stretch>
        </p:blipFill>
        <p:spPr>
          <a:xfrm>
            <a:off x="-9220" y="3684302"/>
            <a:ext cx="6692031" cy="3173696"/>
          </a:xfrm>
          <a:prstGeom prst="rect">
            <a:avLst/>
          </a:prstGeom>
        </p:spPr>
      </p:pic>
      <p:pic>
        <p:nvPicPr>
          <p:cNvPr id="2" name="Picture 1"/>
          <p:cNvPicPr>
            <a:picLocks noChangeAspect="1"/>
          </p:cNvPicPr>
          <p:nvPr/>
        </p:nvPicPr>
        <p:blipFill>
          <a:blip r:embed="rId4"/>
          <a:stretch>
            <a:fillRect/>
          </a:stretch>
        </p:blipFill>
        <p:spPr>
          <a:xfrm>
            <a:off x="0" y="1184015"/>
            <a:ext cx="6682811" cy="2487384"/>
          </a:xfrm>
          <a:prstGeom prst="rect">
            <a:avLst/>
          </a:prstGeom>
        </p:spPr>
      </p:pic>
    </p:spTree>
    <p:extLst>
      <p:ext uri="{BB962C8B-B14F-4D97-AF65-F5344CB8AC3E}">
        <p14:creationId xmlns:p14="http://schemas.microsoft.com/office/powerpoint/2010/main" val="422526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3488" y="2905760"/>
            <a:ext cx="3906751" cy="369332"/>
          </a:xfrm>
          <a:prstGeom prst="rect">
            <a:avLst/>
          </a:prstGeom>
        </p:spPr>
        <p:txBody>
          <a:bodyPr wrap="square">
            <a:spAutoFit/>
          </a:bodyPr>
          <a:lstStyle/>
          <a:p>
            <a:r>
              <a:rPr lang="en-GB" b="0" i="0" dirty="0">
                <a:solidFill>
                  <a:srgbClr val="000000"/>
                </a:solidFill>
                <a:effectLst/>
                <a:latin typeface="Times New Roman" panose="02020603050405020304" pitchFamily="18" charset="0"/>
              </a:rPr>
              <a:t> </a:t>
            </a:r>
            <a:endParaRPr lang="en-GB" dirty="0"/>
          </a:p>
        </p:txBody>
      </p:sp>
      <p:sp>
        <p:nvSpPr>
          <p:cNvPr id="10" name="Rectangle 9"/>
          <p:cNvSpPr/>
          <p:nvPr/>
        </p:nvSpPr>
        <p:spPr>
          <a:xfrm>
            <a:off x="6828090" y="815101"/>
            <a:ext cx="5363909" cy="60428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r>
              <a:rPr lang="en-GB" sz="1400" b="1" dirty="0">
                <a:solidFill>
                  <a:schemeClr val="accent1">
                    <a:lumMod val="50000"/>
                  </a:schemeClr>
                </a:solidFill>
              </a:rPr>
              <a:t>Performance Overview</a:t>
            </a:r>
            <a:r>
              <a:rPr lang="en-US" sz="1400" dirty="0">
                <a:solidFill>
                  <a:schemeClr val="accent1">
                    <a:lumMod val="50000"/>
                  </a:schemeClr>
                </a:solidFill>
              </a:rPr>
              <a:t>​ </a:t>
            </a:r>
            <a:r>
              <a:rPr lang="en-US" sz="1400" b="1" dirty="0">
                <a:solidFill>
                  <a:schemeClr val="accent1">
                    <a:lumMod val="50000"/>
                  </a:schemeClr>
                </a:solidFill>
              </a:rPr>
              <a:t>North Highland</a:t>
            </a:r>
          </a:p>
          <a:p>
            <a:pPr fontAlgn="base"/>
            <a:endParaRPr lang="en-GB" sz="1400" b="1" dirty="0">
              <a:solidFill>
                <a:schemeClr val="accent1">
                  <a:lumMod val="50000"/>
                </a:schemeClr>
              </a:solidFill>
            </a:endParaRPr>
          </a:p>
          <a:p>
            <a:pPr fontAlgn="base"/>
            <a:r>
              <a:rPr lang="en-GB" sz="1400" b="1" dirty="0">
                <a:solidFill>
                  <a:schemeClr val="accent1">
                    <a:lumMod val="50000"/>
                  </a:schemeClr>
                </a:solidFill>
              </a:rPr>
              <a:t>There is no national target for delayed discharges but we aim to ensure we get our population care for in the right place at the right time.  </a:t>
            </a:r>
            <a:r>
              <a:rPr lang="en-GB" sz="1400" i="1" dirty="0">
                <a:solidFill>
                  <a:schemeClr val="accent1">
                    <a:lumMod val="50000"/>
                  </a:schemeClr>
                </a:solidFill>
              </a:rPr>
              <a:t>127 delayed discharges @ 14/12/2022 with 15 of those are code 9 (complex).  Delayed discharges have been reducing since last reported in October. </a:t>
            </a:r>
          </a:p>
          <a:p>
            <a:pPr fontAlgn="base"/>
            <a:endParaRPr lang="en-GB" sz="1400" i="1" dirty="0">
              <a:solidFill>
                <a:schemeClr val="accent1">
                  <a:lumMod val="50000"/>
                </a:schemeClr>
              </a:solidFill>
            </a:endParaRPr>
          </a:p>
          <a:p>
            <a:pPr fontAlgn="base"/>
            <a:r>
              <a:rPr lang="en-GB" sz="1400" i="1" dirty="0">
                <a:solidFill>
                  <a:schemeClr val="accent1">
                    <a:lumMod val="50000"/>
                  </a:schemeClr>
                </a:solidFill>
              </a:rPr>
              <a:t>The graphs show the trend for total delayed discharges for North Highland and the reason for those awaiting discharge shown at a hospital level.</a:t>
            </a:r>
          </a:p>
          <a:p>
            <a:pPr fontAlgn="base"/>
            <a:endParaRPr lang="en-GB" sz="1400" i="1" dirty="0">
              <a:solidFill>
                <a:schemeClr val="accent1">
                  <a:lumMod val="50000"/>
                </a:schemeClr>
              </a:solidFill>
            </a:endParaRPr>
          </a:p>
          <a:p>
            <a:pPr marL="285750" indent="-285750" fontAlgn="base">
              <a:buFont typeface="Arial" panose="020B0604020202020204" pitchFamily="34" charset="0"/>
              <a:buChar char="•"/>
            </a:pPr>
            <a:r>
              <a:rPr lang="en-GB" sz="1200" dirty="0">
                <a:solidFill>
                  <a:schemeClr val="accent1">
                    <a:lumMod val="50000"/>
                  </a:schemeClr>
                </a:solidFill>
              </a:rPr>
              <a:t>Delayed discharges remain a concern both nationally and within NHS Highland. They are part of a bigger picture of a system under strain as well as the need to ensure we are focusing on reshaping how we work together.</a:t>
            </a:r>
            <a:r>
              <a:rPr lang="en-US" sz="1200" dirty="0">
                <a:solidFill>
                  <a:schemeClr val="accent1">
                    <a:lumMod val="50000"/>
                  </a:schemeClr>
                </a:solidFill>
              </a:rPr>
              <a:t>​</a:t>
            </a:r>
          </a:p>
          <a:p>
            <a:pPr marL="285750" indent="-285750" fontAlgn="base">
              <a:buFont typeface="Arial" panose="020B0604020202020204" pitchFamily="34" charset="0"/>
              <a:buChar char="•"/>
            </a:pPr>
            <a:r>
              <a:rPr lang="en-GB" sz="1200" dirty="0">
                <a:solidFill>
                  <a:schemeClr val="accent1">
                    <a:lumMod val="50000"/>
                  </a:schemeClr>
                </a:solidFill>
              </a:rPr>
              <a:t>​There is a close relationship between the unscheduled care work required across the system and the level of delayed discharges alongside the competing challenges within acute  and community services.  There is a need for quality improvement work across a number of areas.  This work is in progress with a number of key developments underway. This is though in the context of significant system pressure such as in adult social care and the need to effectively manage change across the organisation. </a:t>
            </a:r>
            <a:r>
              <a:rPr lang="en-US" sz="1200" dirty="0">
                <a:solidFill>
                  <a:schemeClr val="accent1">
                    <a:lumMod val="50000"/>
                  </a:schemeClr>
                </a:solidFill>
              </a:rPr>
              <a:t>​</a:t>
            </a:r>
          </a:p>
          <a:p>
            <a:pPr marL="285750" indent="-285750" fontAlgn="base">
              <a:buFont typeface="Arial" panose="020B0604020202020204" pitchFamily="34" charset="0"/>
              <a:buChar char="•"/>
            </a:pPr>
            <a:r>
              <a:rPr lang="en-GB" sz="1200" dirty="0">
                <a:solidFill>
                  <a:schemeClr val="accent1">
                    <a:lumMod val="50000"/>
                  </a:schemeClr>
                </a:solidFill>
              </a:rPr>
              <a:t>​Cross system working is key to ensuring success of this work as long as benchmarking from other areas to achieve sustainable improvements.</a:t>
            </a:r>
            <a:r>
              <a:rPr lang="en-US" sz="1200" dirty="0">
                <a:solidFill>
                  <a:schemeClr val="accent1">
                    <a:lumMod val="50000"/>
                  </a:schemeClr>
                </a:solidFill>
              </a:rPr>
              <a:t>​</a:t>
            </a:r>
          </a:p>
          <a:p>
            <a:endParaRPr lang="en-GB" sz="1100" dirty="0">
              <a:solidFill>
                <a:schemeClr val="tx2"/>
              </a:solidFill>
            </a:endParaRPr>
          </a:p>
        </p:txBody>
      </p:sp>
      <p:sp>
        <p:nvSpPr>
          <p:cNvPr id="13" name="Rectangle 12">
            <a:extLst>
              <a:ext uri="{FF2B5EF4-FFF2-40B4-BE49-F238E27FC236}">
                <a16:creationId xmlns:a16="http://schemas.microsoft.com/office/drawing/2014/main" id="{B775E95A-12AA-434A-BB7E-C2A0CF188324}"/>
              </a:ext>
            </a:extLst>
          </p:cNvPr>
          <p:cNvSpPr/>
          <p:nvPr/>
        </p:nvSpPr>
        <p:spPr>
          <a:xfrm>
            <a:off x="-9220" y="15296"/>
            <a:ext cx="12201220" cy="788877"/>
          </a:xfrm>
          <a:prstGeom prst="rect">
            <a:avLst/>
          </a:prstGeom>
          <a:gradFill flip="none" rotWithShape="1">
            <a:gsLst>
              <a:gs pos="0">
                <a:srgbClr val="E67CB2">
                  <a:shade val="30000"/>
                  <a:satMod val="115000"/>
                </a:srgbClr>
              </a:gs>
              <a:gs pos="50000">
                <a:srgbClr val="E67CB2">
                  <a:shade val="67500"/>
                  <a:satMod val="115000"/>
                </a:srgbClr>
              </a:gs>
              <a:gs pos="100000">
                <a:srgbClr val="E67CB2">
                  <a:shade val="100000"/>
                  <a:satMod val="115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 name="TextBox 13">
            <a:extLst>
              <a:ext uri="{FF2B5EF4-FFF2-40B4-BE49-F238E27FC236}">
                <a16:creationId xmlns:a16="http://schemas.microsoft.com/office/drawing/2014/main" id="{B98B2AEB-B1F5-4A0D-B2D2-EC2B1612E0E1}"/>
              </a:ext>
            </a:extLst>
          </p:cNvPr>
          <p:cNvSpPr txBox="1"/>
          <p:nvPr/>
        </p:nvSpPr>
        <p:spPr>
          <a:xfrm>
            <a:off x="0" y="-62013"/>
            <a:ext cx="11140489" cy="954107"/>
          </a:xfrm>
          <a:prstGeom prst="rect">
            <a:avLst/>
          </a:prstGeom>
          <a:noFill/>
        </p:spPr>
        <p:txBody>
          <a:bodyPr wrap="square" lIns="91440" tIns="45720" rIns="91440" bIns="45720" rtlCol="0" anchor="t">
            <a:spAutoFit/>
          </a:bodyPr>
          <a:lstStyle/>
          <a:p>
            <a:r>
              <a:rPr lang="en-GB" sz="1400" b="1" dirty="0"/>
              <a:t>Strategic Objective 3 Outcome 11 – Respond Well</a:t>
            </a:r>
          </a:p>
          <a:p>
            <a:r>
              <a:rPr lang="en-GB" sz="1200" b="1" dirty="0">
                <a:ea typeface="+mn-lt"/>
                <a:cs typeface="+mn-lt"/>
              </a:rPr>
              <a:t>Priority 3</a:t>
            </a:r>
            <a:r>
              <a:rPr lang="en-GB" sz="1200" dirty="0">
                <a:ea typeface="+mn-lt"/>
                <a:cs typeface="+mn-lt"/>
              </a:rPr>
              <a:t> - Work to minimise the length of time that hospital based care is required. We will work with you, your family, and carers to adopt a “home is best” approach</a:t>
            </a:r>
          </a:p>
          <a:p>
            <a:r>
              <a:rPr lang="en-GB" sz="1200" b="1" dirty="0">
                <a:ea typeface="+mn-lt"/>
                <a:cs typeface="+mn-lt"/>
              </a:rPr>
              <a:t>Priority 11C – </a:t>
            </a:r>
            <a:r>
              <a:rPr lang="en-GB" sz="1200" dirty="0">
                <a:ea typeface="+mn-lt"/>
                <a:cs typeface="+mn-lt"/>
              </a:rPr>
              <a:t>Ensure that our services are responsive to our population’s needs by adopting a “home is best” approach</a:t>
            </a:r>
            <a:endParaRPr lang="en-US" sz="1400" dirty="0"/>
          </a:p>
          <a:p>
            <a:endParaRPr lang="en-US" dirty="0"/>
          </a:p>
        </p:txBody>
      </p:sp>
      <p:pic>
        <p:nvPicPr>
          <p:cNvPr id="15" name="Picture 14">
            <a:extLst>
              <a:ext uri="{FF2B5EF4-FFF2-40B4-BE49-F238E27FC236}">
                <a16:creationId xmlns:a16="http://schemas.microsoft.com/office/drawing/2014/main" id="{97360DA7-7AC5-4B8A-8883-61EC9AADFD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358118" y="146767"/>
            <a:ext cx="574453" cy="574453"/>
          </a:xfrm>
          <a:prstGeom prst="rect">
            <a:avLst/>
          </a:prstGeom>
        </p:spPr>
      </p:pic>
      <p:sp>
        <p:nvSpPr>
          <p:cNvPr id="17" name="TextBox 16"/>
          <p:cNvSpPr txBox="1"/>
          <p:nvPr/>
        </p:nvSpPr>
        <p:spPr>
          <a:xfrm>
            <a:off x="0" y="801780"/>
            <a:ext cx="6828089" cy="3693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North Highland DDs</a:t>
            </a:r>
          </a:p>
        </p:txBody>
      </p:sp>
      <p:pic>
        <p:nvPicPr>
          <p:cNvPr id="5" name="Picture 4"/>
          <p:cNvPicPr>
            <a:picLocks noChangeAspect="1"/>
          </p:cNvPicPr>
          <p:nvPr/>
        </p:nvPicPr>
        <p:blipFill>
          <a:blip r:embed="rId3"/>
          <a:stretch>
            <a:fillRect/>
          </a:stretch>
        </p:blipFill>
        <p:spPr>
          <a:xfrm>
            <a:off x="0" y="3879791"/>
            <a:ext cx="6828089" cy="2978209"/>
          </a:xfrm>
          <a:prstGeom prst="rect">
            <a:avLst/>
          </a:prstGeom>
        </p:spPr>
      </p:pic>
      <p:pic>
        <p:nvPicPr>
          <p:cNvPr id="8" name="Picture 7"/>
          <p:cNvPicPr>
            <a:picLocks noChangeAspect="1"/>
          </p:cNvPicPr>
          <p:nvPr/>
        </p:nvPicPr>
        <p:blipFill>
          <a:blip r:embed="rId4"/>
          <a:stretch>
            <a:fillRect/>
          </a:stretch>
        </p:blipFill>
        <p:spPr>
          <a:xfrm>
            <a:off x="0" y="1171112"/>
            <a:ext cx="6828089" cy="2708679"/>
          </a:xfrm>
          <a:prstGeom prst="rect">
            <a:avLst/>
          </a:prstGeom>
        </p:spPr>
      </p:pic>
      <p:sp>
        <p:nvSpPr>
          <p:cNvPr id="11" name="TextBox 10"/>
          <p:cNvSpPr txBox="1"/>
          <p:nvPr/>
        </p:nvSpPr>
        <p:spPr>
          <a:xfrm>
            <a:off x="8797636" y="6425859"/>
            <a:ext cx="2770216" cy="369332"/>
          </a:xfrm>
          <a:prstGeom prst="rect">
            <a:avLst/>
          </a:prstGeom>
          <a:noFill/>
        </p:spPr>
        <p:txBody>
          <a:bodyPr wrap="square" rtlCol="0">
            <a:spAutoFit/>
          </a:bodyPr>
          <a:lstStyle/>
          <a:p>
            <a:r>
              <a:rPr lang="en-GB" b="1" dirty="0">
                <a:cs typeface="Heebo" panose="00000500000000000000"/>
              </a:rPr>
              <a:t>Update 20/12/2022</a:t>
            </a:r>
          </a:p>
        </p:txBody>
      </p:sp>
    </p:spTree>
    <p:extLst>
      <p:ext uri="{BB962C8B-B14F-4D97-AF65-F5344CB8AC3E}">
        <p14:creationId xmlns:p14="http://schemas.microsoft.com/office/powerpoint/2010/main" val="2296496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11362</TotalTime>
  <Words>3990</Words>
  <Application>Microsoft Office PowerPoint</Application>
  <PresentationFormat>Widescreen</PresentationFormat>
  <Paragraphs>256</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Heebo</vt:lpstr>
      <vt:lpstr>Times New Roman</vt:lpstr>
      <vt:lpstr>Office Theme</vt:lpstr>
      <vt:lpstr>1_Office Theme</vt:lpstr>
      <vt:lpstr>PowerPoint Presentation</vt:lpstr>
      <vt:lpstr>  </vt:lpstr>
      <vt:lpstr>Development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 Highland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Gordon (NHS Highland)</dc:creator>
  <cp:lastModifiedBy>Stephen Chase</cp:lastModifiedBy>
  <cp:revision>228</cp:revision>
  <dcterms:created xsi:type="dcterms:W3CDTF">2022-08-15T11:21:12Z</dcterms:created>
  <dcterms:modified xsi:type="dcterms:W3CDTF">2022-12-30T08:55:58Z</dcterms:modified>
</cp:coreProperties>
</file>